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A6ED5-1905-4644-8BC5-123C765192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421AEB-E45E-47F7-A190-F9EDE99E9F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2E1968D-125C-4632-AAEB-32EE6DCF0B8C}"/>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B38FD4A5-3563-4871-8461-5FCE99E9F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E94F29-44A3-464A-8BEB-D0F1FABD2622}"/>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472770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45C87-5FB4-4080-A7B5-7E4091A1A1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BADC7D2-EFA6-4901-AE92-7D7F37027CF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059DB4-3791-449E-B4F3-FE72C96C383C}"/>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CE2274B6-1C01-4E7B-8F09-84621D2ED0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7CA452-7976-44C7-ABD2-A1B27892987B}"/>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088569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6D32D3-EC05-41BA-BC91-E044B5B5EB4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9B17057-77EF-4509-8163-82EE76C18B5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DD00F7-4C71-4431-AFC4-A5C70AA30727}"/>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B013A4D0-EECB-4CC9-8089-7E2A026DAA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6E387D-00EE-4BFA-A281-C662A753C308}"/>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712018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808BA-409A-447E-A255-6E6D93A5BE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4F9EE9-D86F-4626-9E0F-82C048BFC93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2567D5-35DF-41A1-8DDA-085BFC7B57A6}"/>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A1CD7731-0022-48A1-9749-EF782D45D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495F95-FA5D-403E-A5F0-FA561EEA3E1F}"/>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47104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68031-8884-47A1-B868-70AD3BBC5C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E65DBB-4758-4211-99CB-CF5F87F706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354D13E-033E-4B42-A841-5C846C36714C}"/>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5A35C2AB-26DF-4465-A062-DC72A62272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8F3ED9-EC86-44C8-8DAD-55E03E4BF4CD}"/>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73240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E5DFB-CA03-4D50-8258-B46CCFAA63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127706-B7FE-4C78-ACA2-CAF003BF398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59D2B8-61E1-444B-8894-38E6D1BA5AF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29A5B6-5035-4DAE-ADB4-F1532146BB1D}"/>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6" name="Footer Placeholder 5">
            <a:extLst>
              <a:ext uri="{FF2B5EF4-FFF2-40B4-BE49-F238E27FC236}">
                <a16:creationId xmlns:a16="http://schemas.microsoft.com/office/drawing/2014/main" id="{D090B798-A892-4371-B164-1347FDD3FC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B8A3F6-B157-4C8D-868C-DBD358C1E8BD}"/>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2670098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80986-4E4F-4210-92C4-A074401243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444940A-B1EF-4F5B-A07A-35CFF59BC9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8F6B03E-36F7-4D81-B112-A7617AF9E3D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23AE13-F1CD-4DA2-BCEB-CC4D7D4E78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0599376-436B-461B-9FD4-648C75A2AC0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00AF49-9D8E-4BE3-ACAD-46CC23A8288F}"/>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8" name="Footer Placeholder 7">
            <a:extLst>
              <a:ext uri="{FF2B5EF4-FFF2-40B4-BE49-F238E27FC236}">
                <a16:creationId xmlns:a16="http://schemas.microsoft.com/office/drawing/2014/main" id="{F863840F-E8FA-4B28-A5B8-82DD25FE91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915DC39-5AB4-4894-8531-1558BC7A6957}"/>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81750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4846F-1EDA-4342-995F-D9AEA455C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47E6A42-3622-43F5-BBCF-4EEAFDA4581C}"/>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4" name="Footer Placeholder 3">
            <a:extLst>
              <a:ext uri="{FF2B5EF4-FFF2-40B4-BE49-F238E27FC236}">
                <a16:creationId xmlns:a16="http://schemas.microsoft.com/office/drawing/2014/main" id="{EB0BA0AA-288E-4258-A01E-5477D6F31E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7FE026-213A-4E2A-88DE-60F2D0956B97}"/>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1828110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997B0-3DEC-44BB-B26F-9BD652EB13C0}"/>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3" name="Footer Placeholder 2">
            <a:extLst>
              <a:ext uri="{FF2B5EF4-FFF2-40B4-BE49-F238E27FC236}">
                <a16:creationId xmlns:a16="http://schemas.microsoft.com/office/drawing/2014/main" id="{B7197B40-2B9C-426B-A807-94B3BD179F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A599576-5F20-4DBA-BB4B-E45D475B23C1}"/>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106069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62DE7-6D79-4A32-AA6F-A1D3D344D0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B27AE6F-9837-4664-99D9-A91E20C228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9E8D1D2-E64D-41E9-A39F-CE7BB60861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9BC3FEC-B617-423C-8E4F-230336F76700}"/>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6" name="Footer Placeholder 5">
            <a:extLst>
              <a:ext uri="{FF2B5EF4-FFF2-40B4-BE49-F238E27FC236}">
                <a16:creationId xmlns:a16="http://schemas.microsoft.com/office/drawing/2014/main" id="{A59D0540-0E40-4127-8282-619B4AA368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A553B4-F523-4F21-AFA7-E37F2D2231F3}"/>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138439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81033-CB1A-474A-9C79-097423E565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72C7D5-E076-4AF2-8ED0-D19B9EBFA1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CE3B35F-0F2F-4B7B-9197-F9014B3D1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535A25E-D64D-4E71-901E-2702379F6B2A}"/>
              </a:ext>
            </a:extLst>
          </p:cNvPr>
          <p:cNvSpPr>
            <a:spLocks noGrp="1"/>
          </p:cNvSpPr>
          <p:nvPr>
            <p:ph type="dt" sz="half" idx="10"/>
          </p:nvPr>
        </p:nvSpPr>
        <p:spPr/>
        <p:txBody>
          <a:bodyPr/>
          <a:lstStyle/>
          <a:p>
            <a:fld id="{D410978A-B6FB-44BE-99AE-B8F1B096F729}" type="datetimeFigureOut">
              <a:rPr lang="en-US" smtClean="0"/>
              <a:t>1/10/2026</a:t>
            </a:fld>
            <a:endParaRPr lang="en-US"/>
          </a:p>
        </p:txBody>
      </p:sp>
      <p:sp>
        <p:nvSpPr>
          <p:cNvPr id="6" name="Footer Placeholder 5">
            <a:extLst>
              <a:ext uri="{FF2B5EF4-FFF2-40B4-BE49-F238E27FC236}">
                <a16:creationId xmlns:a16="http://schemas.microsoft.com/office/drawing/2014/main" id="{A3391112-C91A-42D3-BF76-BA193199CF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375616-282B-4624-A60C-5C4C77083E98}"/>
              </a:ext>
            </a:extLst>
          </p:cNvPr>
          <p:cNvSpPr>
            <a:spLocks noGrp="1"/>
          </p:cNvSpPr>
          <p:nvPr>
            <p:ph type="sldNum" sz="quarter" idx="12"/>
          </p:nvPr>
        </p:nvSpPr>
        <p:spPr/>
        <p:txBody>
          <a:bodyPr/>
          <a:lstStyle/>
          <a:p>
            <a:fld id="{B4C5536F-C1ED-47E7-8A79-B73E2E393AAC}" type="slidenum">
              <a:rPr lang="en-US" smtClean="0"/>
              <a:t>‹#›</a:t>
            </a:fld>
            <a:endParaRPr lang="en-US"/>
          </a:p>
        </p:txBody>
      </p:sp>
    </p:spTree>
    <p:extLst>
      <p:ext uri="{BB962C8B-B14F-4D97-AF65-F5344CB8AC3E}">
        <p14:creationId xmlns:p14="http://schemas.microsoft.com/office/powerpoint/2010/main" val="3204413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48C0E3-F140-40AA-9BBB-FE682B1651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227D10-7C80-4E31-B1F6-2D074C62C3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60B9A0-B6E7-45FA-A1A7-08A2534031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10978A-B6FB-44BE-99AE-B8F1B096F729}" type="datetimeFigureOut">
              <a:rPr lang="en-US" smtClean="0"/>
              <a:t>1/10/2026</a:t>
            </a:fld>
            <a:endParaRPr lang="en-US"/>
          </a:p>
        </p:txBody>
      </p:sp>
      <p:sp>
        <p:nvSpPr>
          <p:cNvPr id="5" name="Footer Placeholder 4">
            <a:extLst>
              <a:ext uri="{FF2B5EF4-FFF2-40B4-BE49-F238E27FC236}">
                <a16:creationId xmlns:a16="http://schemas.microsoft.com/office/drawing/2014/main" id="{19672550-F11E-4491-959F-5D1EA21AAB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D05204-BC45-4FD9-8615-0E4A9DC7DB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5536F-C1ED-47E7-8A79-B73E2E393AAC}" type="slidenum">
              <a:rPr lang="en-US" smtClean="0"/>
              <a:t>‹#›</a:t>
            </a:fld>
            <a:endParaRPr lang="en-US"/>
          </a:p>
        </p:txBody>
      </p:sp>
    </p:spTree>
    <p:extLst>
      <p:ext uri="{BB962C8B-B14F-4D97-AF65-F5344CB8AC3E}">
        <p14:creationId xmlns:p14="http://schemas.microsoft.com/office/powerpoint/2010/main" val="39903928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image" Target="../media/image49.wmf"/><Relationship Id="rId7" Type="http://schemas.openxmlformats.org/officeDocument/2006/relationships/image" Target="../media/image51.wmf"/><Relationship Id="rId2" Type="http://schemas.openxmlformats.org/officeDocument/2006/relationships/oleObject" Target="../embeddings/oleObject49.bin"/><Relationship Id="rId1" Type="http://schemas.openxmlformats.org/officeDocument/2006/relationships/slideLayout" Target="../slideLayouts/slideLayout7.xml"/><Relationship Id="rId6" Type="http://schemas.openxmlformats.org/officeDocument/2006/relationships/oleObject" Target="../embeddings/oleObject51.bin"/><Relationship Id="rId5" Type="http://schemas.openxmlformats.org/officeDocument/2006/relationships/image" Target="../media/image50.wmf"/><Relationship Id="rId4" Type="http://schemas.openxmlformats.org/officeDocument/2006/relationships/oleObject" Target="../embeddings/oleObject50.bin"/><Relationship Id="rId9" Type="http://schemas.openxmlformats.org/officeDocument/2006/relationships/image" Target="../media/image52.wmf"/></Relationships>
</file>

<file path=ppt/slides/_rels/slide11.xml.rels><?xml version="1.0" encoding="UTF-8" standalone="yes"?>
<Relationships xmlns="http://schemas.openxmlformats.org/package/2006/relationships"><Relationship Id="rId3" Type="http://schemas.openxmlformats.org/officeDocument/2006/relationships/image" Target="../media/image53.wmf"/><Relationship Id="rId7" Type="http://schemas.openxmlformats.org/officeDocument/2006/relationships/image" Target="../media/image55.wmf"/><Relationship Id="rId2" Type="http://schemas.openxmlformats.org/officeDocument/2006/relationships/oleObject" Target="../embeddings/oleObject53.bin"/><Relationship Id="rId1" Type="http://schemas.openxmlformats.org/officeDocument/2006/relationships/slideLayout" Target="../slideLayouts/slideLayout7.xml"/><Relationship Id="rId6" Type="http://schemas.openxmlformats.org/officeDocument/2006/relationships/oleObject" Target="../embeddings/oleObject55.bin"/><Relationship Id="rId5" Type="http://schemas.openxmlformats.org/officeDocument/2006/relationships/image" Target="../media/image54.wmf"/><Relationship Id="rId4" Type="http://schemas.openxmlformats.org/officeDocument/2006/relationships/oleObject" Target="../embeddings/oleObject5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image" Target="../media/image61.wmf"/><Relationship Id="rId18" Type="http://schemas.openxmlformats.org/officeDocument/2006/relationships/oleObject" Target="../embeddings/oleObject64.bin"/><Relationship Id="rId3" Type="http://schemas.openxmlformats.org/officeDocument/2006/relationships/image" Target="../media/image56.wmf"/><Relationship Id="rId21" Type="http://schemas.openxmlformats.org/officeDocument/2006/relationships/image" Target="../media/image65.wmf"/><Relationship Id="rId7" Type="http://schemas.openxmlformats.org/officeDocument/2006/relationships/image" Target="../media/image58.wmf"/><Relationship Id="rId12" Type="http://schemas.openxmlformats.org/officeDocument/2006/relationships/oleObject" Target="../embeddings/oleObject61.bin"/><Relationship Id="rId17" Type="http://schemas.openxmlformats.org/officeDocument/2006/relationships/image" Target="../media/image63.wmf"/><Relationship Id="rId2" Type="http://schemas.openxmlformats.org/officeDocument/2006/relationships/oleObject" Target="../embeddings/oleObject56.bin"/><Relationship Id="rId16" Type="http://schemas.openxmlformats.org/officeDocument/2006/relationships/oleObject" Target="../embeddings/oleObject63.bin"/><Relationship Id="rId20"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oleObject" Target="../embeddings/oleObject58.bin"/><Relationship Id="rId11" Type="http://schemas.openxmlformats.org/officeDocument/2006/relationships/image" Target="../media/image60.wmf"/><Relationship Id="rId5" Type="http://schemas.openxmlformats.org/officeDocument/2006/relationships/image" Target="../media/image57.wmf"/><Relationship Id="rId15" Type="http://schemas.openxmlformats.org/officeDocument/2006/relationships/image" Target="../media/image62.wmf"/><Relationship Id="rId10" Type="http://schemas.openxmlformats.org/officeDocument/2006/relationships/oleObject" Target="../embeddings/oleObject60.bin"/><Relationship Id="rId19" Type="http://schemas.openxmlformats.org/officeDocument/2006/relationships/image" Target="../media/image64.wmf"/><Relationship Id="rId4" Type="http://schemas.openxmlformats.org/officeDocument/2006/relationships/oleObject" Target="../embeddings/oleObject57.bin"/><Relationship Id="rId9" Type="http://schemas.openxmlformats.org/officeDocument/2006/relationships/image" Target="../media/image59.wmf"/><Relationship Id="rId14" Type="http://schemas.openxmlformats.org/officeDocument/2006/relationships/oleObject" Target="../embeddings/oleObject62.bin"/></Relationships>
</file>

<file path=ppt/slides/_rels/slide13.xml.rels><?xml version="1.0" encoding="UTF-8" standalone="yes"?>
<Relationships xmlns="http://schemas.openxmlformats.org/package/2006/relationships"><Relationship Id="rId3" Type="http://schemas.openxmlformats.org/officeDocument/2006/relationships/image" Target="../media/image66.wmf"/><Relationship Id="rId7" Type="http://schemas.openxmlformats.org/officeDocument/2006/relationships/image" Target="../media/image68.wmf"/><Relationship Id="rId2" Type="http://schemas.openxmlformats.org/officeDocument/2006/relationships/oleObject" Target="../embeddings/oleObject66.bin"/><Relationship Id="rId1" Type="http://schemas.openxmlformats.org/officeDocument/2006/relationships/slideLayout" Target="../slideLayouts/slideLayout7.xml"/><Relationship Id="rId6" Type="http://schemas.openxmlformats.org/officeDocument/2006/relationships/oleObject" Target="../embeddings/oleObject68.bin"/><Relationship Id="rId5" Type="http://schemas.openxmlformats.org/officeDocument/2006/relationships/image" Target="../media/image67.wmf"/><Relationship Id="rId4" Type="http://schemas.openxmlformats.org/officeDocument/2006/relationships/oleObject" Target="../embeddings/oleObject67.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image" Target="../media/image74.wmf"/><Relationship Id="rId18" Type="http://schemas.openxmlformats.org/officeDocument/2006/relationships/oleObject" Target="../embeddings/oleObject77.bin"/><Relationship Id="rId3" Type="http://schemas.openxmlformats.org/officeDocument/2006/relationships/image" Target="../media/image69.wmf"/><Relationship Id="rId7" Type="http://schemas.openxmlformats.org/officeDocument/2006/relationships/image" Target="../media/image71.wmf"/><Relationship Id="rId12" Type="http://schemas.openxmlformats.org/officeDocument/2006/relationships/oleObject" Target="../embeddings/oleObject74.bin"/><Relationship Id="rId17" Type="http://schemas.openxmlformats.org/officeDocument/2006/relationships/image" Target="../media/image76.wmf"/><Relationship Id="rId2" Type="http://schemas.openxmlformats.org/officeDocument/2006/relationships/oleObject" Target="../embeddings/oleObject69.bin"/><Relationship Id="rId16" Type="http://schemas.openxmlformats.org/officeDocument/2006/relationships/oleObject" Target="../embeddings/oleObject76.bin"/><Relationship Id="rId1" Type="http://schemas.openxmlformats.org/officeDocument/2006/relationships/slideLayout" Target="../slideLayouts/slideLayout7.xml"/><Relationship Id="rId6" Type="http://schemas.openxmlformats.org/officeDocument/2006/relationships/oleObject" Target="../embeddings/oleObject71.bin"/><Relationship Id="rId11" Type="http://schemas.openxmlformats.org/officeDocument/2006/relationships/image" Target="../media/image73.wmf"/><Relationship Id="rId5" Type="http://schemas.openxmlformats.org/officeDocument/2006/relationships/image" Target="../media/image70.wmf"/><Relationship Id="rId15" Type="http://schemas.openxmlformats.org/officeDocument/2006/relationships/image" Target="../media/image75.wmf"/><Relationship Id="rId10" Type="http://schemas.openxmlformats.org/officeDocument/2006/relationships/oleObject" Target="../embeddings/oleObject73.bin"/><Relationship Id="rId19" Type="http://schemas.openxmlformats.org/officeDocument/2006/relationships/image" Target="../media/image77.wmf"/><Relationship Id="rId4" Type="http://schemas.openxmlformats.org/officeDocument/2006/relationships/oleObject" Target="../embeddings/oleObject70.bin"/><Relationship Id="rId9" Type="http://schemas.openxmlformats.org/officeDocument/2006/relationships/image" Target="../media/image72.wmf"/><Relationship Id="rId14" Type="http://schemas.openxmlformats.org/officeDocument/2006/relationships/oleObject" Target="../embeddings/oleObject75.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wmf"/><Relationship Id="rId7" Type="http://schemas.openxmlformats.org/officeDocument/2006/relationships/image" Target="../media/image5.wmf"/><Relationship Id="rId2" Type="http://schemas.openxmlformats.org/officeDocument/2006/relationships/oleObject" Target="../embeddings/oleObject3.bin"/><Relationship Id="rId1" Type="http://schemas.openxmlformats.org/officeDocument/2006/relationships/slideLayout" Target="../slideLayouts/slideLayout7.x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 Id="rId9" Type="http://schemas.openxmlformats.org/officeDocument/2006/relationships/image" Target="../media/image6.wmf"/></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10.png"/><Relationship Id="rId7"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7.wmf"/><Relationship Id="rId4" Type="http://schemas.openxmlformats.org/officeDocument/2006/relationships/oleObject" Target="../embeddings/oleObject7.bin"/><Relationship Id="rId9" Type="http://schemas.openxmlformats.org/officeDocument/2006/relationships/hyperlink" Target="https://phet.colorado.edu/sims/html/charges-and-fields/latest/charges-and-fields_en.html" TargetMode="Externa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4.wmf"/><Relationship Id="rId18" Type="http://schemas.openxmlformats.org/officeDocument/2006/relationships/oleObject" Target="../embeddings/oleObject17.bin"/><Relationship Id="rId3" Type="http://schemas.openxmlformats.org/officeDocument/2006/relationships/image" Target="../media/image9.wmf"/><Relationship Id="rId21" Type="http://schemas.openxmlformats.org/officeDocument/2006/relationships/image" Target="../media/image18.wmf"/><Relationship Id="rId7" Type="http://schemas.openxmlformats.org/officeDocument/2006/relationships/image" Target="../media/image11.wmf"/><Relationship Id="rId12" Type="http://schemas.openxmlformats.org/officeDocument/2006/relationships/oleObject" Target="../embeddings/oleObject14.bin"/><Relationship Id="rId17" Type="http://schemas.openxmlformats.org/officeDocument/2006/relationships/image" Target="../media/image16.wmf"/><Relationship Id="rId2" Type="http://schemas.openxmlformats.org/officeDocument/2006/relationships/oleObject" Target="../embeddings/oleObject9.bin"/><Relationship Id="rId16" Type="http://schemas.openxmlformats.org/officeDocument/2006/relationships/oleObject" Target="../embeddings/oleObject16.bin"/><Relationship Id="rId20"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11.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23" Type="http://schemas.openxmlformats.org/officeDocument/2006/relationships/image" Target="../media/image19.wmf"/><Relationship Id="rId10" Type="http://schemas.openxmlformats.org/officeDocument/2006/relationships/oleObject" Target="../embeddings/oleObject13.bin"/><Relationship Id="rId19" Type="http://schemas.openxmlformats.org/officeDocument/2006/relationships/image" Target="../media/image17.wmf"/><Relationship Id="rId4" Type="http://schemas.openxmlformats.org/officeDocument/2006/relationships/oleObject" Target="../embeddings/oleObject10.bin"/><Relationship Id="rId9" Type="http://schemas.openxmlformats.org/officeDocument/2006/relationships/image" Target="../media/image12.wmf"/><Relationship Id="rId14" Type="http://schemas.openxmlformats.org/officeDocument/2006/relationships/oleObject" Target="../embeddings/oleObject15.bin"/><Relationship Id="rId22" Type="http://schemas.openxmlformats.org/officeDocument/2006/relationships/oleObject" Target="../embeddings/oleObject19.bin"/></Relationships>
</file>

<file path=ppt/slides/_rels/slide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oleObject" Target="../embeddings/oleObject20.bin"/><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oleObject" Target="../embeddings/oleObject21.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27.wmf"/><Relationship Id="rId18" Type="http://schemas.openxmlformats.org/officeDocument/2006/relationships/oleObject" Target="../embeddings/oleObject30.bin"/><Relationship Id="rId3" Type="http://schemas.openxmlformats.org/officeDocument/2006/relationships/image" Target="../media/image22.wmf"/><Relationship Id="rId21" Type="http://schemas.openxmlformats.org/officeDocument/2006/relationships/image" Target="../media/image31.wmf"/><Relationship Id="rId7" Type="http://schemas.openxmlformats.org/officeDocument/2006/relationships/image" Target="../media/image24.wmf"/><Relationship Id="rId12" Type="http://schemas.openxmlformats.org/officeDocument/2006/relationships/oleObject" Target="../embeddings/oleObject27.bin"/><Relationship Id="rId17" Type="http://schemas.openxmlformats.org/officeDocument/2006/relationships/image" Target="../media/image29.wmf"/><Relationship Id="rId2" Type="http://schemas.openxmlformats.org/officeDocument/2006/relationships/oleObject" Target="../embeddings/oleObject22.bin"/><Relationship Id="rId16" Type="http://schemas.openxmlformats.org/officeDocument/2006/relationships/oleObject" Target="../embeddings/oleObject29.bin"/><Relationship Id="rId20" Type="http://schemas.openxmlformats.org/officeDocument/2006/relationships/oleObject" Target="../embeddings/oleObject31.bin"/><Relationship Id="rId1" Type="http://schemas.openxmlformats.org/officeDocument/2006/relationships/slideLayout" Target="../slideLayouts/slideLayout7.xml"/><Relationship Id="rId6" Type="http://schemas.openxmlformats.org/officeDocument/2006/relationships/oleObject" Target="../embeddings/oleObject24.bin"/><Relationship Id="rId11" Type="http://schemas.openxmlformats.org/officeDocument/2006/relationships/image" Target="../media/image26.wmf"/><Relationship Id="rId5" Type="http://schemas.openxmlformats.org/officeDocument/2006/relationships/image" Target="../media/image23.wmf"/><Relationship Id="rId15" Type="http://schemas.openxmlformats.org/officeDocument/2006/relationships/image" Target="../media/image28.wmf"/><Relationship Id="rId23" Type="http://schemas.openxmlformats.org/officeDocument/2006/relationships/image" Target="../media/image32.wmf"/><Relationship Id="rId10" Type="http://schemas.openxmlformats.org/officeDocument/2006/relationships/oleObject" Target="../embeddings/oleObject26.bin"/><Relationship Id="rId19" Type="http://schemas.openxmlformats.org/officeDocument/2006/relationships/image" Target="../media/image30.wmf"/><Relationship Id="rId4" Type="http://schemas.openxmlformats.org/officeDocument/2006/relationships/oleObject" Target="../embeddings/oleObject23.bin"/><Relationship Id="rId9" Type="http://schemas.openxmlformats.org/officeDocument/2006/relationships/image" Target="../media/image25.wmf"/><Relationship Id="rId14" Type="http://schemas.openxmlformats.org/officeDocument/2006/relationships/oleObject" Target="../embeddings/oleObject28.bin"/><Relationship Id="rId22" Type="http://schemas.openxmlformats.org/officeDocument/2006/relationships/oleObject" Target="../embeddings/oleObject32.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5.wmf"/><Relationship Id="rId12" Type="http://schemas.openxmlformats.org/officeDocument/2006/relationships/oleObject" Target="../embeddings/oleObject38.bin"/><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35.bin"/><Relationship Id="rId11" Type="http://schemas.openxmlformats.org/officeDocument/2006/relationships/image" Target="../media/image37.wmf"/><Relationship Id="rId5" Type="http://schemas.openxmlformats.org/officeDocument/2006/relationships/image" Target="../media/image34.wmf"/><Relationship Id="rId15" Type="http://schemas.openxmlformats.org/officeDocument/2006/relationships/image" Target="../media/image39.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36.wmf"/><Relationship Id="rId14" Type="http://schemas.openxmlformats.org/officeDocument/2006/relationships/oleObject" Target="../embeddings/oleObject3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2.wmf"/><Relationship Id="rId12" Type="http://schemas.openxmlformats.org/officeDocument/2006/relationships/oleObject" Target="../embeddings/oleObject45.bin"/><Relationship Id="rId2" Type="http://schemas.openxmlformats.org/officeDocument/2006/relationships/oleObject" Target="../embeddings/oleObject40.bin"/><Relationship Id="rId1" Type="http://schemas.openxmlformats.org/officeDocument/2006/relationships/slideLayout" Target="../slideLayouts/slideLayout7.xml"/><Relationship Id="rId6" Type="http://schemas.openxmlformats.org/officeDocument/2006/relationships/oleObject" Target="../embeddings/oleObject42.bin"/><Relationship Id="rId11" Type="http://schemas.openxmlformats.org/officeDocument/2006/relationships/image" Target="../media/image44.wmf"/><Relationship Id="rId5" Type="http://schemas.openxmlformats.org/officeDocument/2006/relationships/image" Target="../media/image41.wmf"/><Relationship Id="rId15" Type="http://schemas.openxmlformats.org/officeDocument/2006/relationships/image" Target="../media/image46.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43.wmf"/><Relationship Id="rId14" Type="http://schemas.openxmlformats.org/officeDocument/2006/relationships/oleObject" Target="../embeddings/oleObject46.bin"/></Relationships>
</file>

<file path=ppt/slides/_rels/slide9.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oleObject" Target="../embeddings/oleObject47.bin"/><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oleObject" Target="../embeddings/oleObject4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C5198-291E-4308-AA1E-5AF875028996}"/>
              </a:ext>
            </a:extLst>
          </p:cNvPr>
          <p:cNvSpPr>
            <a:spLocks noGrp="1"/>
          </p:cNvSpPr>
          <p:nvPr>
            <p:ph type="ctrTitle"/>
          </p:nvPr>
        </p:nvSpPr>
        <p:spPr>
          <a:xfrm>
            <a:off x="1524000" y="565772"/>
            <a:ext cx="9144000" cy="607046"/>
          </a:xfrm>
        </p:spPr>
        <p:txBody>
          <a:bodyPr>
            <a:normAutofit/>
          </a:bodyPr>
          <a:lstStyle/>
          <a:p>
            <a:r>
              <a:rPr lang="en-US" sz="3200" b="1" u="sng" dirty="0">
                <a:latin typeface="+mn-lt"/>
              </a:rPr>
              <a:t>A.1 Coulomb’s Law</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7F8D577-C7FA-48CE-92C2-131994FB7A89}"/>
                  </a:ext>
                </a:extLst>
              </p:cNvPr>
              <p:cNvSpPr txBox="1"/>
              <p:nvPr/>
            </p:nvSpPr>
            <p:spPr>
              <a:xfrm>
                <a:off x="696475" y="1351722"/>
                <a:ext cx="10952357" cy="923330"/>
              </a:xfrm>
              <a:prstGeom prst="rect">
                <a:avLst/>
              </a:prstGeom>
              <a:noFill/>
            </p:spPr>
            <p:txBody>
              <a:bodyPr wrap="none" rtlCol="0">
                <a:spAutoFit/>
              </a:bodyPr>
              <a:lstStyle/>
              <a:p>
                <a:r>
                  <a:rPr lang="en-US" dirty="0"/>
                  <a:t>Charges consist of two varieties: one we designate positive, and the other we designate negative, though there is </a:t>
                </a:r>
              </a:p>
              <a:p>
                <a:r>
                  <a:rPr lang="en-US" dirty="0"/>
                  <a:t>nothing intrinsically ‘positive’ or ‘negative’ about them.  The SI unit of charge is the Coulomb (C).  For instance, the </a:t>
                </a:r>
              </a:p>
              <a:p>
                <a:r>
                  <a:rPr lang="en-US" dirty="0"/>
                  <a:t>charge a proton is: e = </a:t>
                </a:r>
                <a14:m>
                  <m:oMath xmlns:m="http://schemas.openxmlformats.org/officeDocument/2006/math">
                    <m:r>
                      <a:rPr lang="en-US" b="0" i="1" smtClean="0">
                        <a:latin typeface="Cambria Math" panose="02040503050406030204" pitchFamily="18" charset="0"/>
                      </a:rPr>
                      <m:t>1.6</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−19</m:t>
                        </m:r>
                      </m:sup>
                    </m:sSup>
                    <m:r>
                      <a:rPr lang="en-US" b="0" i="1" smtClean="0">
                        <a:latin typeface="Cambria Math" panose="02040503050406030204" pitchFamily="18" charset="0"/>
                        <a:ea typeface="Cambria Math" panose="02040503050406030204" pitchFamily="18" charset="0"/>
                      </a:rPr>
                      <m:t>𝐶</m:t>
                    </m:r>
                  </m:oMath>
                </a14:m>
                <a:r>
                  <a:rPr lang="en-US" dirty="0"/>
                  <a:t>, and the charge of an electron is: –e = -</a:t>
                </a:r>
                <a14:m>
                  <m:oMath xmlns:m="http://schemas.openxmlformats.org/officeDocument/2006/math">
                    <m:r>
                      <a:rPr lang="en-US" b="0" i="1" smtClean="0">
                        <a:latin typeface="Cambria Math" panose="02040503050406030204" pitchFamily="18" charset="0"/>
                      </a:rPr>
                      <m:t>1.6</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−19</m:t>
                        </m:r>
                      </m:sup>
                    </m:sSup>
                    <m:r>
                      <a:rPr lang="en-US" b="0" i="1" smtClean="0">
                        <a:latin typeface="Cambria Math" panose="02040503050406030204" pitchFamily="18" charset="0"/>
                        <a:ea typeface="Cambria Math" panose="02040503050406030204" pitchFamily="18" charset="0"/>
                      </a:rPr>
                      <m:t>𝐶</m:t>
                    </m:r>
                  </m:oMath>
                </a14:m>
                <a:r>
                  <a:rPr lang="en-US" dirty="0"/>
                  <a:t>.</a:t>
                </a:r>
              </a:p>
            </p:txBody>
          </p:sp>
        </mc:Choice>
        <mc:Fallback xmlns="">
          <p:sp>
            <p:nvSpPr>
              <p:cNvPr id="4" name="TextBox 3">
                <a:extLst>
                  <a:ext uri="{FF2B5EF4-FFF2-40B4-BE49-F238E27FC236}">
                    <a16:creationId xmlns:a16="http://schemas.microsoft.com/office/drawing/2014/main" id="{47F8D577-C7FA-48CE-92C2-131994FB7A89}"/>
                  </a:ext>
                </a:extLst>
              </p:cNvPr>
              <p:cNvSpPr txBox="1">
                <a:spLocks noRot="1" noChangeAspect="1" noMove="1" noResize="1" noEditPoints="1" noAdjustHandles="1" noChangeArrowheads="1" noChangeShapeType="1" noTextEdit="1"/>
              </p:cNvSpPr>
              <p:nvPr/>
            </p:nvSpPr>
            <p:spPr>
              <a:xfrm>
                <a:off x="696475" y="1351722"/>
                <a:ext cx="10952357" cy="923330"/>
              </a:xfrm>
              <a:prstGeom prst="rect">
                <a:avLst/>
              </a:prstGeom>
              <a:blipFill>
                <a:blip r:embed="rId3"/>
                <a:stretch>
                  <a:fillRect l="-445" t="-3974" b="-9934"/>
                </a:stretch>
              </a:blipFill>
            </p:spPr>
            <p:txBody>
              <a:bodyPr/>
              <a:lstStyle/>
              <a:p>
                <a:r>
                  <a:rPr lang="en-US">
                    <a:noFill/>
                  </a:rPr>
                  <a:t> </a:t>
                </a:r>
              </a:p>
            </p:txBody>
          </p:sp>
        </mc:Fallback>
      </mc:AlternateContent>
      <p:graphicFrame>
        <p:nvGraphicFramePr>
          <p:cNvPr id="14" name="Object 13">
            <a:extLst>
              <a:ext uri="{FF2B5EF4-FFF2-40B4-BE49-F238E27FC236}">
                <a16:creationId xmlns:a16="http://schemas.microsoft.com/office/drawing/2014/main" id="{AEDB6397-D762-4D06-8139-CE133FDDB06E}"/>
              </a:ext>
            </a:extLst>
          </p:cNvPr>
          <p:cNvGraphicFramePr>
            <a:graphicFrameLocks noChangeAspect="1"/>
          </p:cNvGraphicFramePr>
          <p:nvPr>
            <p:extLst>
              <p:ext uri="{D42A27DB-BD31-4B8C-83A1-F6EECF244321}">
                <p14:modId xmlns:p14="http://schemas.microsoft.com/office/powerpoint/2010/main" val="1526657859"/>
              </p:ext>
            </p:extLst>
          </p:nvPr>
        </p:nvGraphicFramePr>
        <p:xfrm>
          <a:off x="590418" y="4447239"/>
          <a:ext cx="2101607" cy="2118077"/>
        </p:xfrm>
        <a:graphic>
          <a:graphicData uri="http://schemas.openxmlformats.org/presentationml/2006/ole">
            <mc:AlternateContent xmlns:mc="http://schemas.openxmlformats.org/markup-compatibility/2006">
              <mc:Choice xmlns:v="urn:schemas-microsoft-com:vml" Requires="v">
                <p:oleObj name="Bitmap Image" r:id="rId4" imgW="1013400" imgH="1020960" progId="Paint.Picture">
                  <p:embed/>
                </p:oleObj>
              </mc:Choice>
              <mc:Fallback>
                <p:oleObj name="Bitmap Image" r:id="rId4" imgW="1013400" imgH="1020960" progId="Paint.Picture">
                  <p:embed/>
                  <p:pic>
                    <p:nvPicPr>
                      <p:cNvPr id="0" name="Object 9"/>
                      <p:cNvPicPr>
                        <a:picLocks noChangeAspect="1" noChangeArrowheads="1"/>
                      </p:cNvPicPr>
                      <p:nvPr/>
                    </p:nvPicPr>
                    <p:blipFill>
                      <a:blip r:embed="rId5"/>
                      <a:srcRect/>
                      <a:stretch>
                        <a:fillRect/>
                      </a:stretch>
                    </p:blipFill>
                    <p:spPr bwMode="auto">
                      <a:xfrm>
                        <a:off x="590418" y="4447239"/>
                        <a:ext cx="2101607" cy="2118077"/>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6BF35A1E-E45F-4E58-858C-D18E14C16EB6}"/>
              </a:ext>
            </a:extLst>
          </p:cNvPr>
          <p:cNvGraphicFramePr>
            <a:graphicFrameLocks noChangeAspect="1"/>
          </p:cNvGraphicFramePr>
          <p:nvPr>
            <p:extLst>
              <p:ext uri="{D42A27DB-BD31-4B8C-83A1-F6EECF244321}">
                <p14:modId xmlns:p14="http://schemas.microsoft.com/office/powerpoint/2010/main" val="221010680"/>
              </p:ext>
            </p:extLst>
          </p:nvPr>
        </p:nvGraphicFramePr>
        <p:xfrm>
          <a:off x="3466300" y="4338021"/>
          <a:ext cx="2373285" cy="2227295"/>
        </p:xfrm>
        <a:graphic>
          <a:graphicData uri="http://schemas.openxmlformats.org/presentationml/2006/ole">
            <mc:AlternateContent xmlns:mc="http://schemas.openxmlformats.org/markup-compatibility/2006">
              <mc:Choice xmlns:v="urn:schemas-microsoft-com:vml" Requires="v">
                <p:oleObj name="Bitmap Image" r:id="rId6" imgW="1005840" imgH="945000" progId="Paint.Picture">
                  <p:embed/>
                </p:oleObj>
              </mc:Choice>
              <mc:Fallback>
                <p:oleObj name="Bitmap Image" r:id="rId6" imgW="1005840" imgH="945000" progId="Paint.Picture">
                  <p:embed/>
                  <p:pic>
                    <p:nvPicPr>
                      <p:cNvPr id="0" name="Object 11"/>
                      <p:cNvPicPr>
                        <a:picLocks noChangeAspect="1" noChangeArrowheads="1"/>
                      </p:cNvPicPr>
                      <p:nvPr/>
                    </p:nvPicPr>
                    <p:blipFill>
                      <a:blip r:embed="rId7"/>
                      <a:srcRect/>
                      <a:stretch>
                        <a:fillRect/>
                      </a:stretch>
                    </p:blipFill>
                    <p:spPr bwMode="auto">
                      <a:xfrm>
                        <a:off x="3466300" y="4338021"/>
                        <a:ext cx="2373285" cy="2227295"/>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1B172C6F-C420-4951-BA3F-83FDEF63839B}"/>
              </a:ext>
            </a:extLst>
          </p:cNvPr>
          <p:cNvSpPr/>
          <p:nvPr/>
        </p:nvSpPr>
        <p:spPr>
          <a:xfrm>
            <a:off x="696475" y="2426363"/>
            <a:ext cx="11071455" cy="1754326"/>
          </a:xfrm>
          <a:prstGeom prst="rect">
            <a:avLst/>
          </a:prstGeom>
        </p:spPr>
        <p:txBody>
          <a:bodyPr wrap="square">
            <a:spAutoFit/>
          </a:bodyPr>
          <a:lstStyle/>
          <a:p>
            <a:r>
              <a:rPr lang="en-US" dirty="0"/>
              <a:t>These charges exert forces on each other via an ethereal </a:t>
            </a:r>
            <a:r>
              <a:rPr lang="en-US" i="1" dirty="0"/>
              <a:t>electric</a:t>
            </a:r>
            <a:r>
              <a:rPr lang="en-US" dirty="0"/>
              <a:t> </a:t>
            </a:r>
            <a:r>
              <a:rPr lang="en-US" i="1" dirty="0"/>
              <a:t>field</a:t>
            </a:r>
            <a:r>
              <a:rPr lang="en-US" dirty="0"/>
              <a:t>, that every charge generates, and which pervades all space, much like how every mass also creates a gravitational field.  We’d like to work out some of the features of this field.  A decent physical picture is afforded by thinking of the field as consisting of ‘virtual’ particles that the charge is continuously radiating away from itself (if positive), or drawing into itself (if negative).  It is these virtual particles that interact with neighboring charges, and via which the electric force is exerted.  We can represent the trajectories of these ‘virtual’ particles with arrows as below.  These arrows are called </a:t>
            </a:r>
            <a:r>
              <a:rPr lang="en-US" i="1" dirty="0"/>
              <a:t>electric field lines</a:t>
            </a:r>
            <a:r>
              <a:rPr lang="en-US" dirty="0"/>
              <a:t>.  </a:t>
            </a:r>
          </a:p>
        </p:txBody>
      </p:sp>
    </p:spTree>
    <p:extLst>
      <p:ext uri="{BB962C8B-B14F-4D97-AF65-F5344CB8AC3E}">
        <p14:creationId xmlns:p14="http://schemas.microsoft.com/office/powerpoint/2010/main" val="4190608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9ACF8-441A-463D-B16A-9A6E2B639315}"/>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graphicFrame>
        <p:nvGraphicFramePr>
          <p:cNvPr id="3" name="Object 2">
            <a:extLst>
              <a:ext uri="{FF2B5EF4-FFF2-40B4-BE49-F238E27FC236}">
                <a16:creationId xmlns:a16="http://schemas.microsoft.com/office/drawing/2014/main" id="{2E5BE5A0-A1C2-4B31-83CC-5FDC01A7AB57}"/>
              </a:ext>
            </a:extLst>
          </p:cNvPr>
          <p:cNvGraphicFramePr>
            <a:graphicFrameLocks noChangeAspect="1"/>
          </p:cNvGraphicFramePr>
          <p:nvPr>
            <p:extLst>
              <p:ext uri="{D42A27DB-BD31-4B8C-83A1-F6EECF244321}">
                <p14:modId xmlns:p14="http://schemas.microsoft.com/office/powerpoint/2010/main" val="2701635113"/>
              </p:ext>
            </p:extLst>
          </p:nvPr>
        </p:nvGraphicFramePr>
        <p:xfrm>
          <a:off x="337217" y="1248327"/>
          <a:ext cx="5135563" cy="2422525"/>
        </p:xfrm>
        <a:graphic>
          <a:graphicData uri="http://schemas.openxmlformats.org/presentationml/2006/ole">
            <mc:AlternateContent xmlns:mc="http://schemas.openxmlformats.org/markup-compatibility/2006">
              <mc:Choice xmlns:v="urn:schemas-microsoft-com:vml" Requires="v">
                <p:oleObj name="Bitmap Image" r:id="rId2" imgW="4632840" imgH="2187000" progId="Paint.Picture">
                  <p:embed/>
                </p:oleObj>
              </mc:Choice>
              <mc:Fallback>
                <p:oleObj name="Bitmap Image" r:id="rId2" imgW="4632840" imgH="2187000" progId="Paint.Picture">
                  <p:embed/>
                  <p:pic>
                    <p:nvPicPr>
                      <p:cNvPr id="13" name="Object 12">
                        <a:extLst>
                          <a:ext uri="{FF2B5EF4-FFF2-40B4-BE49-F238E27FC236}">
                            <a16:creationId xmlns:a16="http://schemas.microsoft.com/office/drawing/2014/main" id="{FE9C896F-E020-4310-A484-F55B078A36D3}"/>
                          </a:ext>
                        </a:extLst>
                      </p:cNvPr>
                      <p:cNvPicPr>
                        <a:picLocks noChangeAspect="1" noChangeArrowheads="1"/>
                      </p:cNvPicPr>
                      <p:nvPr/>
                    </p:nvPicPr>
                    <p:blipFill>
                      <a:blip r:embed="rId3"/>
                      <a:srcRect/>
                      <a:stretch>
                        <a:fillRect/>
                      </a:stretch>
                    </p:blipFill>
                    <p:spPr bwMode="auto">
                      <a:xfrm>
                        <a:off x="337217" y="1248327"/>
                        <a:ext cx="5135563" cy="2422525"/>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64BA4CB7-BD6A-4113-870B-3462E9C9464F}"/>
              </a:ext>
            </a:extLst>
          </p:cNvPr>
          <p:cNvGraphicFramePr>
            <a:graphicFrameLocks noChangeAspect="1"/>
          </p:cNvGraphicFramePr>
          <p:nvPr>
            <p:extLst>
              <p:ext uri="{D42A27DB-BD31-4B8C-83A1-F6EECF244321}">
                <p14:modId xmlns:p14="http://schemas.microsoft.com/office/powerpoint/2010/main" val="3308667547"/>
              </p:ext>
            </p:extLst>
          </p:nvPr>
        </p:nvGraphicFramePr>
        <p:xfrm>
          <a:off x="439898" y="3761616"/>
          <a:ext cx="3844925" cy="2955925"/>
        </p:xfrm>
        <a:graphic>
          <a:graphicData uri="http://schemas.openxmlformats.org/presentationml/2006/ole">
            <mc:AlternateContent xmlns:mc="http://schemas.openxmlformats.org/markup-compatibility/2006">
              <mc:Choice xmlns:v="urn:schemas-microsoft-com:vml" Requires="v">
                <p:oleObj name="Bitmap Image" r:id="rId4" imgW="3368160" imgH="2590920" progId="Paint.Picture">
                  <p:embed/>
                </p:oleObj>
              </mc:Choice>
              <mc:Fallback>
                <p:oleObj name="Bitmap Image" r:id="rId4" imgW="3368160" imgH="2590920" progId="Paint.Picture">
                  <p:embed/>
                  <p:pic>
                    <p:nvPicPr>
                      <p:cNvPr id="16" name="Object 15">
                        <a:extLst>
                          <a:ext uri="{FF2B5EF4-FFF2-40B4-BE49-F238E27FC236}">
                            <a16:creationId xmlns:a16="http://schemas.microsoft.com/office/drawing/2014/main" id="{2B2D4998-DA31-485C-B8F0-151201039B8B}"/>
                          </a:ext>
                        </a:extLst>
                      </p:cNvPr>
                      <p:cNvPicPr>
                        <a:picLocks noChangeAspect="1" noChangeArrowheads="1"/>
                      </p:cNvPicPr>
                      <p:nvPr/>
                    </p:nvPicPr>
                    <p:blipFill>
                      <a:blip r:embed="rId5"/>
                      <a:srcRect/>
                      <a:stretch>
                        <a:fillRect/>
                      </a:stretch>
                    </p:blipFill>
                    <p:spPr bwMode="auto">
                      <a:xfrm>
                        <a:off x="439898" y="3761616"/>
                        <a:ext cx="3844925" cy="2955925"/>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F4C7921D-2C3F-4E04-92D5-8B8A7B4AD7AA}"/>
              </a:ext>
            </a:extLst>
          </p:cNvPr>
          <p:cNvSpPr txBox="1"/>
          <p:nvPr/>
        </p:nvSpPr>
        <p:spPr>
          <a:xfrm>
            <a:off x="5472780" y="1813258"/>
            <a:ext cx="5975482" cy="646331"/>
          </a:xfrm>
          <a:prstGeom prst="rect">
            <a:avLst/>
          </a:prstGeom>
          <a:noFill/>
        </p:spPr>
        <p:txBody>
          <a:bodyPr wrap="none" rtlCol="0">
            <a:spAutoFit/>
          </a:bodyPr>
          <a:lstStyle/>
          <a:p>
            <a:r>
              <a:rPr lang="en-US" dirty="0"/>
              <a:t>After we’ve specified where the charges lie, then we calculate</a:t>
            </a:r>
          </a:p>
          <a:p>
            <a:r>
              <a:rPr lang="en-US" dirty="0"/>
              <a:t>the field, </a:t>
            </a:r>
            <a:r>
              <a:rPr lang="en-US" dirty="0" err="1"/>
              <a:t>d</a:t>
            </a:r>
            <a:r>
              <a:rPr lang="en-US" b="1" dirty="0" err="1"/>
              <a:t>E</a:t>
            </a:r>
            <a:r>
              <a:rPr lang="en-US" dirty="0"/>
              <a:t>, produced by a typical piece of charge, </a:t>
            </a:r>
            <a:r>
              <a:rPr lang="en-US" dirty="0" err="1"/>
              <a:t>dq</a:t>
            </a:r>
            <a:r>
              <a:rPr lang="en-US" dirty="0"/>
              <a:t>.  </a:t>
            </a:r>
          </a:p>
        </p:txBody>
      </p:sp>
      <p:sp>
        <p:nvSpPr>
          <p:cNvPr id="6" name="TextBox 5">
            <a:extLst>
              <a:ext uri="{FF2B5EF4-FFF2-40B4-BE49-F238E27FC236}">
                <a16:creationId xmlns:a16="http://schemas.microsoft.com/office/drawing/2014/main" id="{4EF86F30-CFF9-4182-AEC5-733D9DEC5E88}"/>
              </a:ext>
            </a:extLst>
          </p:cNvPr>
          <p:cNvSpPr txBox="1"/>
          <p:nvPr/>
        </p:nvSpPr>
        <p:spPr>
          <a:xfrm>
            <a:off x="5472780" y="4490005"/>
            <a:ext cx="5860707" cy="646331"/>
          </a:xfrm>
          <a:prstGeom prst="rect">
            <a:avLst/>
          </a:prstGeom>
          <a:noFill/>
        </p:spPr>
        <p:txBody>
          <a:bodyPr wrap="none" rtlCol="0">
            <a:spAutoFit/>
          </a:bodyPr>
          <a:lstStyle/>
          <a:p>
            <a:r>
              <a:rPr lang="en-US" dirty="0"/>
              <a:t>And then we simply add up (i.e. integrate) all the </a:t>
            </a:r>
            <a:r>
              <a:rPr lang="en-US" dirty="0" err="1"/>
              <a:t>d</a:t>
            </a:r>
            <a:r>
              <a:rPr lang="en-US" b="1" dirty="0" err="1"/>
              <a:t>E</a:t>
            </a:r>
            <a:r>
              <a:rPr lang="en-US" dirty="0" err="1"/>
              <a:t>’s</a:t>
            </a:r>
            <a:r>
              <a:rPr lang="en-US" dirty="0"/>
              <a:t> (a few </a:t>
            </a:r>
          </a:p>
          <a:p>
            <a:r>
              <a:rPr lang="en-US" dirty="0"/>
              <a:t>such are shown) to produce the entire field </a:t>
            </a:r>
            <a:r>
              <a:rPr lang="en-US" b="1" dirty="0"/>
              <a:t>E</a:t>
            </a:r>
            <a:r>
              <a:rPr lang="en-US" dirty="0"/>
              <a:t>.</a:t>
            </a:r>
          </a:p>
        </p:txBody>
      </p:sp>
      <p:graphicFrame>
        <p:nvGraphicFramePr>
          <p:cNvPr id="7" name="Object 6">
            <a:extLst>
              <a:ext uri="{FF2B5EF4-FFF2-40B4-BE49-F238E27FC236}">
                <a16:creationId xmlns:a16="http://schemas.microsoft.com/office/drawing/2014/main" id="{11A9A48E-BEA4-4343-87D3-6CBFB1B7DC32}"/>
              </a:ext>
            </a:extLst>
          </p:cNvPr>
          <p:cNvGraphicFramePr>
            <a:graphicFrameLocks noChangeAspect="1"/>
          </p:cNvGraphicFramePr>
          <p:nvPr>
            <p:extLst>
              <p:ext uri="{D42A27DB-BD31-4B8C-83A1-F6EECF244321}">
                <p14:modId xmlns:p14="http://schemas.microsoft.com/office/powerpoint/2010/main" val="4000080579"/>
              </p:ext>
            </p:extLst>
          </p:nvPr>
        </p:nvGraphicFramePr>
        <p:xfrm>
          <a:off x="5507038" y="2509838"/>
          <a:ext cx="2571510" cy="1251778"/>
        </p:xfrm>
        <a:graphic>
          <a:graphicData uri="http://schemas.openxmlformats.org/presentationml/2006/ole">
            <mc:AlternateContent xmlns:mc="http://schemas.openxmlformats.org/markup-compatibility/2006">
              <mc:Choice xmlns:v="urn:schemas-microsoft-com:vml" Requires="v">
                <p:oleObj name="Equation" r:id="rId6" imgW="1777680" imgH="863280" progId="Equation.DSMT4">
                  <p:embed/>
                </p:oleObj>
              </mc:Choice>
              <mc:Fallback>
                <p:oleObj name="Equation" r:id="rId6" imgW="1777680" imgH="863280" progId="Equation.DSMT4">
                  <p:embed/>
                  <p:pic>
                    <p:nvPicPr>
                      <p:cNvPr id="0" name=""/>
                      <p:cNvPicPr/>
                      <p:nvPr/>
                    </p:nvPicPr>
                    <p:blipFill>
                      <a:blip r:embed="rId7"/>
                      <a:stretch>
                        <a:fillRect/>
                      </a:stretch>
                    </p:blipFill>
                    <p:spPr>
                      <a:xfrm>
                        <a:off x="5507038" y="2509838"/>
                        <a:ext cx="2571510" cy="125177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7B97FFD7-1812-4E12-A71C-EA67BA412DB9}"/>
              </a:ext>
            </a:extLst>
          </p:cNvPr>
          <p:cNvGraphicFramePr>
            <a:graphicFrameLocks noChangeAspect="1"/>
          </p:cNvGraphicFramePr>
          <p:nvPr>
            <p:extLst>
              <p:ext uri="{D42A27DB-BD31-4B8C-83A1-F6EECF244321}">
                <p14:modId xmlns:p14="http://schemas.microsoft.com/office/powerpoint/2010/main" val="1476517805"/>
              </p:ext>
            </p:extLst>
          </p:nvPr>
        </p:nvGraphicFramePr>
        <p:xfrm>
          <a:off x="5595730" y="5258355"/>
          <a:ext cx="733425" cy="360363"/>
        </p:xfrm>
        <a:graphic>
          <a:graphicData uri="http://schemas.openxmlformats.org/presentationml/2006/ole">
            <mc:AlternateContent xmlns:mc="http://schemas.openxmlformats.org/markup-compatibility/2006">
              <mc:Choice xmlns:v="urn:schemas-microsoft-com:vml" Requires="v">
                <p:oleObj name="Equation" r:id="rId8" imgW="571320" imgH="279360" progId="Equation.DSMT4">
                  <p:embed/>
                </p:oleObj>
              </mc:Choice>
              <mc:Fallback>
                <p:oleObj name="Equation" r:id="rId8" imgW="571320" imgH="279360" progId="Equation.DSMT4">
                  <p:embed/>
                  <p:pic>
                    <p:nvPicPr>
                      <p:cNvPr id="7" name="Object 6">
                        <a:extLst>
                          <a:ext uri="{FF2B5EF4-FFF2-40B4-BE49-F238E27FC236}">
                            <a16:creationId xmlns:a16="http://schemas.microsoft.com/office/drawing/2014/main" id="{11A9A48E-BEA4-4343-87D3-6CBFB1B7DC32}"/>
                          </a:ext>
                        </a:extLst>
                      </p:cNvPr>
                      <p:cNvPicPr/>
                      <p:nvPr/>
                    </p:nvPicPr>
                    <p:blipFill>
                      <a:blip r:embed="rId9"/>
                      <a:stretch>
                        <a:fillRect/>
                      </a:stretch>
                    </p:blipFill>
                    <p:spPr>
                      <a:xfrm>
                        <a:off x="5595730" y="5258355"/>
                        <a:ext cx="733425" cy="3603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410845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7E9E4-1912-4B12-BD7E-759084F52D07}"/>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3" name="TextBox 2">
            <a:extLst>
              <a:ext uri="{FF2B5EF4-FFF2-40B4-BE49-F238E27FC236}">
                <a16:creationId xmlns:a16="http://schemas.microsoft.com/office/drawing/2014/main" id="{998D9009-F355-4E06-AEC9-2798F964B1D3}"/>
              </a:ext>
            </a:extLst>
          </p:cNvPr>
          <p:cNvSpPr txBox="1"/>
          <p:nvPr/>
        </p:nvSpPr>
        <p:spPr>
          <a:xfrm>
            <a:off x="626164" y="1192696"/>
            <a:ext cx="10620408" cy="646331"/>
          </a:xfrm>
          <a:prstGeom prst="rect">
            <a:avLst/>
          </a:prstGeom>
          <a:noFill/>
        </p:spPr>
        <p:txBody>
          <a:bodyPr wrap="none" rtlCol="0">
            <a:spAutoFit/>
          </a:bodyPr>
          <a:lstStyle/>
          <a:p>
            <a:r>
              <a:rPr lang="en-US" dirty="0">
                <a:solidFill>
                  <a:srgbClr val="0070C0"/>
                </a:solidFill>
              </a:rPr>
              <a:t>For example, let’s suppose that we deposit a charge q = -2nC uniformly on a 40cm length rod.  What is the field </a:t>
            </a:r>
          </a:p>
          <a:p>
            <a:r>
              <a:rPr lang="en-US" dirty="0">
                <a:solidFill>
                  <a:srgbClr val="0070C0"/>
                </a:solidFill>
              </a:rPr>
              <a:t>20cm above it’s left endpoint?</a:t>
            </a:r>
          </a:p>
        </p:txBody>
      </p:sp>
      <p:graphicFrame>
        <p:nvGraphicFramePr>
          <p:cNvPr id="4" name="Object 3">
            <a:extLst>
              <a:ext uri="{FF2B5EF4-FFF2-40B4-BE49-F238E27FC236}">
                <a16:creationId xmlns:a16="http://schemas.microsoft.com/office/drawing/2014/main" id="{8BD45BAC-FF3A-4C83-9089-FFC9D1ED2CEE}"/>
              </a:ext>
            </a:extLst>
          </p:cNvPr>
          <p:cNvGraphicFramePr>
            <a:graphicFrameLocks noChangeAspect="1"/>
          </p:cNvGraphicFramePr>
          <p:nvPr>
            <p:extLst>
              <p:ext uri="{D42A27DB-BD31-4B8C-83A1-F6EECF244321}">
                <p14:modId xmlns:p14="http://schemas.microsoft.com/office/powerpoint/2010/main" val="2922683318"/>
              </p:ext>
            </p:extLst>
          </p:nvPr>
        </p:nvGraphicFramePr>
        <p:xfrm>
          <a:off x="630238" y="1906587"/>
          <a:ext cx="4144177" cy="1731135"/>
        </p:xfrm>
        <a:graphic>
          <a:graphicData uri="http://schemas.openxmlformats.org/presentationml/2006/ole">
            <mc:AlternateContent xmlns:mc="http://schemas.openxmlformats.org/markup-compatibility/2006">
              <mc:Choice xmlns:v="urn:schemas-microsoft-com:vml" Requires="v">
                <p:oleObj name="Bitmap Image" r:id="rId2" imgW="3375720" imgH="1409760" progId="Paint.Picture">
                  <p:embed/>
                </p:oleObj>
              </mc:Choice>
              <mc:Fallback>
                <p:oleObj name="Bitmap Image" r:id="rId2" imgW="3375720" imgH="1409760" progId="Paint.Picture">
                  <p:embed/>
                  <p:pic>
                    <p:nvPicPr>
                      <p:cNvPr id="6" name="Object 5">
                        <a:extLst>
                          <a:ext uri="{FF2B5EF4-FFF2-40B4-BE49-F238E27FC236}">
                            <a16:creationId xmlns:a16="http://schemas.microsoft.com/office/drawing/2014/main" id="{D2BC71F2-2015-4C5F-BCB2-03432DC73F50}"/>
                          </a:ext>
                        </a:extLst>
                      </p:cNvPr>
                      <p:cNvPicPr>
                        <a:picLocks noChangeAspect="1" noChangeArrowheads="1"/>
                      </p:cNvPicPr>
                      <p:nvPr/>
                    </p:nvPicPr>
                    <p:blipFill>
                      <a:blip r:embed="rId3"/>
                      <a:srcRect/>
                      <a:stretch>
                        <a:fillRect/>
                      </a:stretch>
                    </p:blipFill>
                    <p:spPr bwMode="auto">
                      <a:xfrm>
                        <a:off x="630238" y="1906587"/>
                        <a:ext cx="4144177" cy="1731135"/>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77C70523-E65A-427F-9E4A-6CB8DA5E7625}"/>
              </a:ext>
            </a:extLst>
          </p:cNvPr>
          <p:cNvSpPr txBox="1"/>
          <p:nvPr/>
        </p:nvSpPr>
        <p:spPr>
          <a:xfrm>
            <a:off x="5482179" y="2326672"/>
            <a:ext cx="1160382" cy="369332"/>
          </a:xfrm>
          <a:prstGeom prst="rect">
            <a:avLst/>
          </a:prstGeom>
          <a:noFill/>
        </p:spPr>
        <p:txBody>
          <a:bodyPr wrap="none" rtlCol="0">
            <a:spAutoFit/>
          </a:bodyPr>
          <a:lstStyle/>
          <a:p>
            <a:r>
              <a:rPr lang="en-US" dirty="0">
                <a:solidFill>
                  <a:srgbClr val="0070C0"/>
                </a:solidFill>
              </a:rPr>
              <a:t>What is </a:t>
            </a:r>
            <a:r>
              <a:rPr lang="el-GR" dirty="0">
                <a:solidFill>
                  <a:srgbClr val="0070C0"/>
                </a:solidFill>
              </a:rPr>
              <a:t>λ</a:t>
            </a:r>
            <a:r>
              <a:rPr lang="en-US" dirty="0">
                <a:solidFill>
                  <a:srgbClr val="0070C0"/>
                </a:solidFill>
              </a:rPr>
              <a:t>?</a:t>
            </a:r>
          </a:p>
        </p:txBody>
      </p:sp>
      <p:graphicFrame>
        <p:nvGraphicFramePr>
          <p:cNvPr id="7" name="Object 6">
            <a:extLst>
              <a:ext uri="{FF2B5EF4-FFF2-40B4-BE49-F238E27FC236}">
                <a16:creationId xmlns:a16="http://schemas.microsoft.com/office/drawing/2014/main" id="{87D0FB67-37E8-42DF-96A5-554D32514561}"/>
              </a:ext>
            </a:extLst>
          </p:cNvPr>
          <p:cNvGraphicFramePr>
            <a:graphicFrameLocks noChangeAspect="1"/>
          </p:cNvGraphicFramePr>
          <p:nvPr>
            <p:extLst>
              <p:ext uri="{D42A27DB-BD31-4B8C-83A1-F6EECF244321}">
                <p14:modId xmlns:p14="http://schemas.microsoft.com/office/powerpoint/2010/main" val="1817309052"/>
              </p:ext>
            </p:extLst>
          </p:nvPr>
        </p:nvGraphicFramePr>
        <p:xfrm>
          <a:off x="7107387" y="2214227"/>
          <a:ext cx="3064428" cy="594221"/>
        </p:xfrm>
        <a:graphic>
          <a:graphicData uri="http://schemas.openxmlformats.org/presentationml/2006/ole">
            <mc:AlternateContent xmlns:mc="http://schemas.openxmlformats.org/markup-compatibility/2006">
              <mc:Choice xmlns:v="urn:schemas-microsoft-com:vml" Requires="v">
                <p:oleObj name="Equation" r:id="rId4" imgW="2158920" imgH="419040" progId="Equation.DSMT4">
                  <p:embed/>
                </p:oleObj>
              </mc:Choice>
              <mc:Fallback>
                <p:oleObj name="Equation" r:id="rId4" imgW="2158920" imgH="419040" progId="Equation.DSMT4">
                  <p:embed/>
                  <p:pic>
                    <p:nvPicPr>
                      <p:cNvPr id="0" name=""/>
                      <p:cNvPicPr/>
                      <p:nvPr/>
                    </p:nvPicPr>
                    <p:blipFill>
                      <a:blip r:embed="rId5"/>
                      <a:stretch>
                        <a:fillRect/>
                      </a:stretch>
                    </p:blipFill>
                    <p:spPr>
                      <a:xfrm>
                        <a:off x="7107387" y="2214227"/>
                        <a:ext cx="3064428" cy="59422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2D428F34-4EDA-4D65-9166-2212211D5078}"/>
              </a:ext>
            </a:extLst>
          </p:cNvPr>
          <p:cNvSpPr txBox="1"/>
          <p:nvPr/>
        </p:nvSpPr>
        <p:spPr>
          <a:xfrm>
            <a:off x="5515809" y="3882557"/>
            <a:ext cx="6071983" cy="646331"/>
          </a:xfrm>
          <a:prstGeom prst="rect">
            <a:avLst/>
          </a:prstGeom>
          <a:noFill/>
        </p:spPr>
        <p:txBody>
          <a:bodyPr wrap="none" rtlCol="0">
            <a:spAutoFit/>
          </a:bodyPr>
          <a:lstStyle/>
          <a:p>
            <a:r>
              <a:rPr lang="en-US" dirty="0">
                <a:solidFill>
                  <a:srgbClr val="0070C0"/>
                </a:solidFill>
              </a:rPr>
              <a:t>Isolate an arbitrary piece of the wire.  Specify it’s position, size,</a:t>
            </a:r>
          </a:p>
          <a:p>
            <a:r>
              <a:rPr lang="en-US" dirty="0">
                <a:solidFill>
                  <a:srgbClr val="0070C0"/>
                </a:solidFill>
              </a:rPr>
              <a:t>and charge.</a:t>
            </a:r>
          </a:p>
        </p:txBody>
      </p:sp>
      <p:graphicFrame>
        <p:nvGraphicFramePr>
          <p:cNvPr id="9" name="Object 8">
            <a:extLst>
              <a:ext uri="{FF2B5EF4-FFF2-40B4-BE49-F238E27FC236}">
                <a16:creationId xmlns:a16="http://schemas.microsoft.com/office/drawing/2014/main" id="{D218AD56-EC6E-42C4-BDF0-F136CD183239}"/>
              </a:ext>
            </a:extLst>
          </p:cNvPr>
          <p:cNvGraphicFramePr>
            <a:graphicFrameLocks noChangeAspect="1"/>
          </p:cNvGraphicFramePr>
          <p:nvPr>
            <p:extLst>
              <p:ext uri="{D42A27DB-BD31-4B8C-83A1-F6EECF244321}">
                <p14:modId xmlns:p14="http://schemas.microsoft.com/office/powerpoint/2010/main" val="1730811305"/>
              </p:ext>
            </p:extLst>
          </p:nvPr>
        </p:nvGraphicFramePr>
        <p:xfrm>
          <a:off x="536712" y="3882557"/>
          <a:ext cx="4516786" cy="2206487"/>
        </p:xfrm>
        <a:graphic>
          <a:graphicData uri="http://schemas.openxmlformats.org/presentationml/2006/ole">
            <mc:AlternateContent xmlns:mc="http://schemas.openxmlformats.org/markup-compatibility/2006">
              <mc:Choice xmlns:v="urn:schemas-microsoft-com:vml" Requires="v">
                <p:oleObj name="Bitmap Image" r:id="rId6" imgW="3543480" imgH="1729800" progId="Paint.Picture">
                  <p:embed/>
                </p:oleObj>
              </mc:Choice>
              <mc:Fallback>
                <p:oleObj name="Bitmap Image" r:id="rId6" imgW="3543480" imgH="1729800" progId="Paint.Picture">
                  <p:embed/>
                  <p:pic>
                    <p:nvPicPr>
                      <p:cNvPr id="4" name="Object 3">
                        <a:extLst>
                          <a:ext uri="{FF2B5EF4-FFF2-40B4-BE49-F238E27FC236}">
                            <a16:creationId xmlns:a16="http://schemas.microsoft.com/office/drawing/2014/main" id="{8BD45BAC-FF3A-4C83-9089-FFC9D1ED2CEE}"/>
                          </a:ext>
                        </a:extLst>
                      </p:cNvPr>
                      <p:cNvPicPr>
                        <a:picLocks noChangeAspect="1" noChangeArrowheads="1"/>
                      </p:cNvPicPr>
                      <p:nvPr/>
                    </p:nvPicPr>
                    <p:blipFill>
                      <a:blip r:embed="rId7"/>
                      <a:srcRect/>
                      <a:stretch>
                        <a:fillRect/>
                      </a:stretch>
                    </p:blipFill>
                    <p:spPr bwMode="auto">
                      <a:xfrm>
                        <a:off x="536712" y="3882557"/>
                        <a:ext cx="4516786" cy="2206487"/>
                      </a:xfrm>
                      <a:prstGeom prst="rect">
                        <a:avLst/>
                      </a:prstGeom>
                      <a:noFill/>
                    </p:spPr>
                  </p:pic>
                </p:oleObj>
              </mc:Fallback>
            </mc:AlternateContent>
          </a:graphicData>
        </a:graphic>
      </p:graphicFrame>
    </p:spTree>
    <p:extLst>
      <p:ext uri="{BB962C8B-B14F-4D97-AF65-F5344CB8AC3E}">
        <p14:creationId xmlns:p14="http://schemas.microsoft.com/office/powerpoint/2010/main" val="31206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C5654F96-7999-4032-BF64-DA6FE0416934}"/>
              </a:ext>
            </a:extLst>
          </p:cNvPr>
          <p:cNvGraphicFramePr>
            <a:graphicFrameLocks noChangeAspect="1"/>
          </p:cNvGraphicFramePr>
          <p:nvPr>
            <p:extLst>
              <p:ext uri="{D42A27DB-BD31-4B8C-83A1-F6EECF244321}">
                <p14:modId xmlns:p14="http://schemas.microsoft.com/office/powerpoint/2010/main" val="1738201496"/>
              </p:ext>
            </p:extLst>
          </p:nvPr>
        </p:nvGraphicFramePr>
        <p:xfrm>
          <a:off x="367747" y="1407714"/>
          <a:ext cx="4516786" cy="2206487"/>
        </p:xfrm>
        <a:graphic>
          <a:graphicData uri="http://schemas.openxmlformats.org/presentationml/2006/ole">
            <mc:AlternateContent xmlns:mc="http://schemas.openxmlformats.org/markup-compatibility/2006">
              <mc:Choice xmlns:v="urn:schemas-microsoft-com:vml" Requires="v">
                <p:oleObj name="Bitmap Image" r:id="rId2" imgW="3543480" imgH="1729800" progId="Paint.Picture">
                  <p:embed/>
                </p:oleObj>
              </mc:Choice>
              <mc:Fallback>
                <p:oleObj name="Bitmap Image" r:id="rId2" imgW="3543480" imgH="1729800" progId="Paint.Picture">
                  <p:embed/>
                  <p:pic>
                    <p:nvPicPr>
                      <p:cNvPr id="9" name="Object 8">
                        <a:extLst>
                          <a:ext uri="{FF2B5EF4-FFF2-40B4-BE49-F238E27FC236}">
                            <a16:creationId xmlns:a16="http://schemas.microsoft.com/office/drawing/2014/main" id="{D218AD56-EC6E-42C4-BDF0-F136CD183239}"/>
                          </a:ext>
                        </a:extLst>
                      </p:cNvPr>
                      <p:cNvPicPr>
                        <a:picLocks noChangeAspect="1" noChangeArrowheads="1"/>
                      </p:cNvPicPr>
                      <p:nvPr/>
                    </p:nvPicPr>
                    <p:blipFill>
                      <a:blip r:embed="rId3"/>
                      <a:srcRect/>
                      <a:stretch>
                        <a:fillRect/>
                      </a:stretch>
                    </p:blipFill>
                    <p:spPr bwMode="auto">
                      <a:xfrm>
                        <a:off x="367747" y="1407714"/>
                        <a:ext cx="4516786" cy="2206487"/>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88A2FD6E-2623-489E-9249-D1E1EEC6B630}"/>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4" name="TextBox 3">
            <a:extLst>
              <a:ext uri="{FF2B5EF4-FFF2-40B4-BE49-F238E27FC236}">
                <a16:creationId xmlns:a16="http://schemas.microsoft.com/office/drawing/2014/main" id="{AA910A3E-AE0F-4C1F-BCBD-08934357A151}"/>
              </a:ext>
            </a:extLst>
          </p:cNvPr>
          <p:cNvSpPr txBox="1"/>
          <p:nvPr/>
        </p:nvSpPr>
        <p:spPr>
          <a:xfrm>
            <a:off x="4999382" y="1540566"/>
            <a:ext cx="5209311" cy="369332"/>
          </a:xfrm>
          <a:prstGeom prst="rect">
            <a:avLst/>
          </a:prstGeom>
          <a:noFill/>
        </p:spPr>
        <p:txBody>
          <a:bodyPr wrap="none" rtlCol="0">
            <a:spAutoFit/>
          </a:bodyPr>
          <a:lstStyle/>
          <a:p>
            <a:r>
              <a:rPr lang="en-US" dirty="0">
                <a:solidFill>
                  <a:srgbClr val="0070C0"/>
                </a:solidFill>
              </a:rPr>
              <a:t>Calculate the field </a:t>
            </a:r>
            <a:r>
              <a:rPr lang="en-US" dirty="0" err="1">
                <a:solidFill>
                  <a:srgbClr val="0070C0"/>
                </a:solidFill>
              </a:rPr>
              <a:t>d</a:t>
            </a:r>
            <a:r>
              <a:rPr lang="en-US" b="1" dirty="0" err="1">
                <a:solidFill>
                  <a:srgbClr val="0070C0"/>
                </a:solidFill>
              </a:rPr>
              <a:t>E</a:t>
            </a:r>
            <a:r>
              <a:rPr lang="en-US" dirty="0">
                <a:solidFill>
                  <a:srgbClr val="0070C0"/>
                </a:solidFill>
              </a:rPr>
              <a:t> produced by the selected piece.</a:t>
            </a:r>
          </a:p>
        </p:txBody>
      </p:sp>
      <p:graphicFrame>
        <p:nvGraphicFramePr>
          <p:cNvPr id="7" name="Object 6">
            <a:extLst>
              <a:ext uri="{FF2B5EF4-FFF2-40B4-BE49-F238E27FC236}">
                <a16:creationId xmlns:a16="http://schemas.microsoft.com/office/drawing/2014/main" id="{C3EB9433-60E2-4469-926F-ECF4C59C4AA0}"/>
              </a:ext>
            </a:extLst>
          </p:cNvPr>
          <p:cNvGraphicFramePr>
            <a:graphicFrameLocks noChangeAspect="1"/>
          </p:cNvGraphicFramePr>
          <p:nvPr>
            <p:extLst>
              <p:ext uri="{D42A27DB-BD31-4B8C-83A1-F6EECF244321}">
                <p14:modId xmlns:p14="http://schemas.microsoft.com/office/powerpoint/2010/main" val="388011915"/>
              </p:ext>
            </p:extLst>
          </p:nvPr>
        </p:nvGraphicFramePr>
        <p:xfrm>
          <a:off x="5108711" y="2091856"/>
          <a:ext cx="2224538" cy="551953"/>
        </p:xfrm>
        <a:graphic>
          <a:graphicData uri="http://schemas.openxmlformats.org/presentationml/2006/ole">
            <mc:AlternateContent xmlns:mc="http://schemas.openxmlformats.org/markup-compatibility/2006">
              <mc:Choice xmlns:v="urn:schemas-microsoft-com:vml" Requires="v">
                <p:oleObj name="Equation" r:id="rId4" imgW="1688760" imgH="419040" progId="Equation.DSMT4">
                  <p:embed/>
                </p:oleObj>
              </mc:Choice>
              <mc:Fallback>
                <p:oleObj name="Equation" r:id="rId4" imgW="1688760" imgH="419040" progId="Equation.DSMT4">
                  <p:embed/>
                  <p:pic>
                    <p:nvPicPr>
                      <p:cNvPr id="0" name=""/>
                      <p:cNvPicPr/>
                      <p:nvPr/>
                    </p:nvPicPr>
                    <p:blipFill>
                      <a:blip r:embed="rId5"/>
                      <a:stretch>
                        <a:fillRect/>
                      </a:stretch>
                    </p:blipFill>
                    <p:spPr>
                      <a:xfrm>
                        <a:off x="5108711" y="2091856"/>
                        <a:ext cx="2224538" cy="55195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F0BCE7F-3E65-45C9-9E70-D948209F8977}"/>
              </a:ext>
            </a:extLst>
          </p:cNvPr>
          <p:cNvGraphicFramePr>
            <a:graphicFrameLocks noChangeAspect="1"/>
          </p:cNvGraphicFramePr>
          <p:nvPr>
            <p:extLst>
              <p:ext uri="{D42A27DB-BD31-4B8C-83A1-F6EECF244321}">
                <p14:modId xmlns:p14="http://schemas.microsoft.com/office/powerpoint/2010/main" val="1549444025"/>
              </p:ext>
            </p:extLst>
          </p:nvPr>
        </p:nvGraphicFramePr>
        <p:xfrm>
          <a:off x="7213081" y="2092947"/>
          <a:ext cx="2206625" cy="550862"/>
        </p:xfrm>
        <a:graphic>
          <a:graphicData uri="http://schemas.openxmlformats.org/presentationml/2006/ole">
            <mc:AlternateContent xmlns:mc="http://schemas.openxmlformats.org/markup-compatibility/2006">
              <mc:Choice xmlns:v="urn:schemas-microsoft-com:vml" Requires="v">
                <p:oleObj name="Equation" r:id="rId6" imgW="1676160" imgH="419040" progId="Equation.DSMT4">
                  <p:embed/>
                </p:oleObj>
              </mc:Choice>
              <mc:Fallback>
                <p:oleObj name="Equation" r:id="rId6" imgW="1676160" imgH="419040" progId="Equation.DSMT4">
                  <p:embed/>
                  <p:pic>
                    <p:nvPicPr>
                      <p:cNvPr id="7" name="Object 6">
                        <a:extLst>
                          <a:ext uri="{FF2B5EF4-FFF2-40B4-BE49-F238E27FC236}">
                            <a16:creationId xmlns:a16="http://schemas.microsoft.com/office/drawing/2014/main" id="{C3EB9433-60E2-4469-926F-ECF4C59C4AA0}"/>
                          </a:ext>
                        </a:extLst>
                      </p:cNvPr>
                      <p:cNvPicPr/>
                      <p:nvPr/>
                    </p:nvPicPr>
                    <p:blipFill>
                      <a:blip r:embed="rId7"/>
                      <a:stretch>
                        <a:fillRect/>
                      </a:stretch>
                    </p:blipFill>
                    <p:spPr>
                      <a:xfrm>
                        <a:off x="7213081" y="2092947"/>
                        <a:ext cx="2206625" cy="55086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3BDF183-6B10-4249-8BE8-F94EBD27C5D5}"/>
              </a:ext>
            </a:extLst>
          </p:cNvPr>
          <p:cNvGraphicFramePr>
            <a:graphicFrameLocks noChangeAspect="1"/>
          </p:cNvGraphicFramePr>
          <p:nvPr>
            <p:extLst>
              <p:ext uri="{D42A27DB-BD31-4B8C-83A1-F6EECF244321}">
                <p14:modId xmlns:p14="http://schemas.microsoft.com/office/powerpoint/2010/main" val="31817073"/>
              </p:ext>
            </p:extLst>
          </p:nvPr>
        </p:nvGraphicFramePr>
        <p:xfrm>
          <a:off x="5267671" y="2697560"/>
          <a:ext cx="3309937" cy="601662"/>
        </p:xfrm>
        <a:graphic>
          <a:graphicData uri="http://schemas.openxmlformats.org/presentationml/2006/ole">
            <mc:AlternateContent xmlns:mc="http://schemas.openxmlformats.org/markup-compatibility/2006">
              <mc:Choice xmlns:v="urn:schemas-microsoft-com:vml" Requires="v">
                <p:oleObj name="Equation" r:id="rId8" imgW="2514600" imgH="457200" progId="Equation.DSMT4">
                  <p:embed/>
                </p:oleObj>
              </mc:Choice>
              <mc:Fallback>
                <p:oleObj name="Equation" r:id="rId8" imgW="2514600" imgH="457200" progId="Equation.DSMT4">
                  <p:embed/>
                  <p:pic>
                    <p:nvPicPr>
                      <p:cNvPr id="8" name="Object 7">
                        <a:extLst>
                          <a:ext uri="{FF2B5EF4-FFF2-40B4-BE49-F238E27FC236}">
                            <a16:creationId xmlns:a16="http://schemas.microsoft.com/office/drawing/2014/main" id="{CF0BCE7F-3E65-45C9-9E70-D948209F8977}"/>
                          </a:ext>
                        </a:extLst>
                      </p:cNvPr>
                      <p:cNvPicPr/>
                      <p:nvPr/>
                    </p:nvPicPr>
                    <p:blipFill>
                      <a:blip r:embed="rId9"/>
                      <a:stretch>
                        <a:fillRect/>
                      </a:stretch>
                    </p:blipFill>
                    <p:spPr>
                      <a:xfrm>
                        <a:off x="5267671" y="2697560"/>
                        <a:ext cx="3309937" cy="60166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31759895-0F59-4D1A-B855-248B2F55C775}"/>
              </a:ext>
            </a:extLst>
          </p:cNvPr>
          <p:cNvGraphicFramePr>
            <a:graphicFrameLocks noChangeAspect="1"/>
          </p:cNvGraphicFramePr>
          <p:nvPr>
            <p:extLst>
              <p:ext uri="{D42A27DB-BD31-4B8C-83A1-F6EECF244321}">
                <p14:modId xmlns:p14="http://schemas.microsoft.com/office/powerpoint/2010/main" val="3559298757"/>
              </p:ext>
            </p:extLst>
          </p:nvPr>
        </p:nvGraphicFramePr>
        <p:xfrm>
          <a:off x="5267671" y="3429000"/>
          <a:ext cx="3729037" cy="635000"/>
        </p:xfrm>
        <a:graphic>
          <a:graphicData uri="http://schemas.openxmlformats.org/presentationml/2006/ole">
            <mc:AlternateContent xmlns:mc="http://schemas.openxmlformats.org/markup-compatibility/2006">
              <mc:Choice xmlns:v="urn:schemas-microsoft-com:vml" Requires="v">
                <p:oleObj name="Equation" r:id="rId10" imgW="2831760" imgH="482400" progId="Equation.DSMT4">
                  <p:embed/>
                </p:oleObj>
              </mc:Choice>
              <mc:Fallback>
                <p:oleObj name="Equation" r:id="rId10" imgW="2831760" imgH="482400" progId="Equation.DSMT4">
                  <p:embed/>
                  <p:pic>
                    <p:nvPicPr>
                      <p:cNvPr id="9" name="Object 8">
                        <a:extLst>
                          <a:ext uri="{FF2B5EF4-FFF2-40B4-BE49-F238E27FC236}">
                            <a16:creationId xmlns:a16="http://schemas.microsoft.com/office/drawing/2014/main" id="{53BDF183-6B10-4249-8BE8-F94EBD27C5D5}"/>
                          </a:ext>
                        </a:extLst>
                      </p:cNvPr>
                      <p:cNvPicPr/>
                      <p:nvPr/>
                    </p:nvPicPr>
                    <p:blipFill>
                      <a:blip r:embed="rId11"/>
                      <a:stretch>
                        <a:fillRect/>
                      </a:stretch>
                    </p:blipFill>
                    <p:spPr>
                      <a:xfrm>
                        <a:off x="5267671" y="3429000"/>
                        <a:ext cx="3729037" cy="6350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486E765-4783-48E7-A70D-8DC7317698A7}"/>
              </a:ext>
            </a:extLst>
          </p:cNvPr>
          <p:cNvGraphicFramePr>
            <a:graphicFrameLocks noChangeAspect="1"/>
          </p:cNvGraphicFramePr>
          <p:nvPr>
            <p:extLst>
              <p:ext uri="{D42A27DB-BD31-4B8C-83A1-F6EECF244321}">
                <p14:modId xmlns:p14="http://schemas.microsoft.com/office/powerpoint/2010/main" val="2037731808"/>
              </p:ext>
            </p:extLst>
          </p:nvPr>
        </p:nvGraphicFramePr>
        <p:xfrm>
          <a:off x="5275263" y="4189054"/>
          <a:ext cx="2925763" cy="550862"/>
        </p:xfrm>
        <a:graphic>
          <a:graphicData uri="http://schemas.openxmlformats.org/presentationml/2006/ole">
            <mc:AlternateContent xmlns:mc="http://schemas.openxmlformats.org/markup-compatibility/2006">
              <mc:Choice xmlns:v="urn:schemas-microsoft-com:vml" Requires="v">
                <p:oleObj name="Equation" r:id="rId12" imgW="2222280" imgH="419040" progId="Equation.DSMT4">
                  <p:embed/>
                </p:oleObj>
              </mc:Choice>
              <mc:Fallback>
                <p:oleObj name="Equation" r:id="rId12" imgW="2222280" imgH="419040" progId="Equation.DSMT4">
                  <p:embed/>
                  <p:pic>
                    <p:nvPicPr>
                      <p:cNvPr id="10" name="Object 9">
                        <a:extLst>
                          <a:ext uri="{FF2B5EF4-FFF2-40B4-BE49-F238E27FC236}">
                            <a16:creationId xmlns:a16="http://schemas.microsoft.com/office/drawing/2014/main" id="{31759895-0F59-4D1A-B855-248B2F55C775}"/>
                          </a:ext>
                        </a:extLst>
                      </p:cNvPr>
                      <p:cNvPicPr/>
                      <p:nvPr/>
                    </p:nvPicPr>
                    <p:blipFill>
                      <a:blip r:embed="rId13"/>
                      <a:stretch>
                        <a:fillRect/>
                      </a:stretch>
                    </p:blipFill>
                    <p:spPr>
                      <a:xfrm>
                        <a:off x="5275263" y="4189054"/>
                        <a:ext cx="2925763" cy="55086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56B9603-9C78-47E6-84B9-C431BA429470}"/>
              </a:ext>
            </a:extLst>
          </p:cNvPr>
          <p:cNvSpPr txBox="1"/>
          <p:nvPr/>
        </p:nvSpPr>
        <p:spPr>
          <a:xfrm>
            <a:off x="571295" y="5288588"/>
            <a:ext cx="4456989" cy="369332"/>
          </a:xfrm>
          <a:prstGeom prst="rect">
            <a:avLst/>
          </a:prstGeom>
          <a:noFill/>
        </p:spPr>
        <p:txBody>
          <a:bodyPr wrap="none" rtlCol="0">
            <a:spAutoFit/>
          </a:bodyPr>
          <a:lstStyle/>
          <a:p>
            <a:r>
              <a:rPr lang="en-US" dirty="0">
                <a:solidFill>
                  <a:srgbClr val="0070C0"/>
                </a:solidFill>
              </a:rPr>
              <a:t>And now integrate it all to get the total field.  </a:t>
            </a:r>
          </a:p>
        </p:txBody>
      </p:sp>
      <p:graphicFrame>
        <p:nvGraphicFramePr>
          <p:cNvPr id="13" name="Object 12">
            <a:extLst>
              <a:ext uri="{FF2B5EF4-FFF2-40B4-BE49-F238E27FC236}">
                <a16:creationId xmlns:a16="http://schemas.microsoft.com/office/drawing/2014/main" id="{36E1124E-785E-4924-A1A7-4F7AD78CAA1C}"/>
              </a:ext>
            </a:extLst>
          </p:cNvPr>
          <p:cNvGraphicFramePr>
            <a:graphicFrameLocks noChangeAspect="1"/>
          </p:cNvGraphicFramePr>
          <p:nvPr>
            <p:extLst>
              <p:ext uri="{D42A27DB-BD31-4B8C-83A1-F6EECF244321}">
                <p14:modId xmlns:p14="http://schemas.microsoft.com/office/powerpoint/2010/main" val="1553645612"/>
              </p:ext>
            </p:extLst>
          </p:nvPr>
        </p:nvGraphicFramePr>
        <p:xfrm>
          <a:off x="5108711" y="5346770"/>
          <a:ext cx="755451" cy="369332"/>
        </p:xfrm>
        <a:graphic>
          <a:graphicData uri="http://schemas.openxmlformats.org/presentationml/2006/ole">
            <mc:AlternateContent xmlns:mc="http://schemas.openxmlformats.org/markup-compatibility/2006">
              <mc:Choice xmlns:v="urn:schemas-microsoft-com:vml" Requires="v">
                <p:oleObj name="Equation" r:id="rId14" imgW="571320" imgH="279360" progId="Equation.DSMT4">
                  <p:embed/>
                </p:oleObj>
              </mc:Choice>
              <mc:Fallback>
                <p:oleObj name="Equation" r:id="rId14" imgW="571320" imgH="279360" progId="Equation.DSMT4">
                  <p:embed/>
                  <p:pic>
                    <p:nvPicPr>
                      <p:cNvPr id="0" name=""/>
                      <p:cNvPicPr/>
                      <p:nvPr/>
                    </p:nvPicPr>
                    <p:blipFill>
                      <a:blip r:embed="rId15"/>
                      <a:stretch>
                        <a:fillRect/>
                      </a:stretch>
                    </p:blipFill>
                    <p:spPr>
                      <a:xfrm>
                        <a:off x="5108711" y="5346770"/>
                        <a:ext cx="755451" cy="369332"/>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BE738605-DBA4-4B5B-87CA-9EF710F1C308}"/>
              </a:ext>
            </a:extLst>
          </p:cNvPr>
          <p:cNvGraphicFramePr>
            <a:graphicFrameLocks noChangeAspect="1"/>
          </p:cNvGraphicFramePr>
          <p:nvPr>
            <p:extLst>
              <p:ext uri="{D42A27DB-BD31-4B8C-83A1-F6EECF244321}">
                <p14:modId xmlns:p14="http://schemas.microsoft.com/office/powerpoint/2010/main" val="2729299143"/>
              </p:ext>
            </p:extLst>
          </p:nvPr>
        </p:nvGraphicFramePr>
        <p:xfrm>
          <a:off x="5944668" y="5220286"/>
          <a:ext cx="3475038" cy="622300"/>
        </p:xfrm>
        <a:graphic>
          <a:graphicData uri="http://schemas.openxmlformats.org/presentationml/2006/ole">
            <mc:AlternateContent xmlns:mc="http://schemas.openxmlformats.org/markup-compatibility/2006">
              <mc:Choice xmlns:v="urn:schemas-microsoft-com:vml" Requires="v">
                <p:oleObj name="Equation" r:id="rId16" imgW="2628720" imgH="469800" progId="Equation.DSMT4">
                  <p:embed/>
                </p:oleObj>
              </mc:Choice>
              <mc:Fallback>
                <p:oleObj name="Equation" r:id="rId16" imgW="2628720" imgH="469800" progId="Equation.DSMT4">
                  <p:embed/>
                  <p:pic>
                    <p:nvPicPr>
                      <p:cNvPr id="13" name="Object 12">
                        <a:extLst>
                          <a:ext uri="{FF2B5EF4-FFF2-40B4-BE49-F238E27FC236}">
                            <a16:creationId xmlns:a16="http://schemas.microsoft.com/office/drawing/2014/main" id="{36E1124E-785E-4924-A1A7-4F7AD78CAA1C}"/>
                          </a:ext>
                        </a:extLst>
                      </p:cNvPr>
                      <p:cNvPicPr/>
                      <p:nvPr/>
                    </p:nvPicPr>
                    <p:blipFill>
                      <a:blip r:embed="rId17"/>
                      <a:stretch>
                        <a:fillRect/>
                      </a:stretch>
                    </p:blipFill>
                    <p:spPr>
                      <a:xfrm>
                        <a:off x="5944668" y="5220286"/>
                        <a:ext cx="3475038" cy="6223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DCEFF7FA-91CB-40E3-899C-B227D5E5DA4B}"/>
              </a:ext>
            </a:extLst>
          </p:cNvPr>
          <p:cNvGraphicFramePr>
            <a:graphicFrameLocks noChangeAspect="1"/>
          </p:cNvGraphicFramePr>
          <p:nvPr>
            <p:extLst>
              <p:ext uri="{D42A27DB-BD31-4B8C-83A1-F6EECF244321}">
                <p14:modId xmlns:p14="http://schemas.microsoft.com/office/powerpoint/2010/main" val="1376751751"/>
              </p:ext>
            </p:extLst>
          </p:nvPr>
        </p:nvGraphicFramePr>
        <p:xfrm>
          <a:off x="5944589" y="5966455"/>
          <a:ext cx="1225550" cy="319088"/>
        </p:xfrm>
        <a:graphic>
          <a:graphicData uri="http://schemas.openxmlformats.org/presentationml/2006/ole">
            <mc:AlternateContent xmlns:mc="http://schemas.openxmlformats.org/markup-compatibility/2006">
              <mc:Choice xmlns:v="urn:schemas-microsoft-com:vml" Requires="v">
                <p:oleObj name="Equation" r:id="rId18" imgW="927000" imgH="241200" progId="Equation.DSMT4">
                  <p:embed/>
                </p:oleObj>
              </mc:Choice>
              <mc:Fallback>
                <p:oleObj name="Equation" r:id="rId18" imgW="927000" imgH="241200" progId="Equation.DSMT4">
                  <p:embed/>
                  <p:pic>
                    <p:nvPicPr>
                      <p:cNvPr id="14" name="Object 13">
                        <a:extLst>
                          <a:ext uri="{FF2B5EF4-FFF2-40B4-BE49-F238E27FC236}">
                            <a16:creationId xmlns:a16="http://schemas.microsoft.com/office/drawing/2014/main" id="{BE738605-DBA4-4B5B-87CA-9EF710F1C308}"/>
                          </a:ext>
                        </a:extLst>
                      </p:cNvPr>
                      <p:cNvPicPr/>
                      <p:nvPr/>
                    </p:nvPicPr>
                    <p:blipFill>
                      <a:blip r:embed="rId19"/>
                      <a:stretch>
                        <a:fillRect/>
                      </a:stretch>
                    </p:blipFill>
                    <p:spPr>
                      <a:xfrm>
                        <a:off x="5944589" y="5966455"/>
                        <a:ext cx="1225550" cy="31908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6723B516-1B07-4E52-BD12-E049CFEFE9B8}"/>
              </a:ext>
            </a:extLst>
          </p:cNvPr>
          <p:cNvGraphicFramePr>
            <a:graphicFrameLocks noChangeAspect="1"/>
          </p:cNvGraphicFramePr>
          <p:nvPr>
            <p:extLst>
              <p:ext uri="{D42A27DB-BD31-4B8C-83A1-F6EECF244321}">
                <p14:modId xmlns:p14="http://schemas.microsoft.com/office/powerpoint/2010/main" val="3463822948"/>
              </p:ext>
            </p:extLst>
          </p:nvPr>
        </p:nvGraphicFramePr>
        <p:xfrm>
          <a:off x="7170139" y="5865649"/>
          <a:ext cx="2619375" cy="520700"/>
        </p:xfrm>
        <a:graphic>
          <a:graphicData uri="http://schemas.openxmlformats.org/presentationml/2006/ole">
            <mc:AlternateContent xmlns:mc="http://schemas.openxmlformats.org/markup-compatibility/2006">
              <mc:Choice xmlns:v="urn:schemas-microsoft-com:vml" Requires="v">
                <p:oleObj name="Equation" r:id="rId20" imgW="1981080" imgH="393480" progId="Equation.DSMT4">
                  <p:embed/>
                </p:oleObj>
              </mc:Choice>
              <mc:Fallback>
                <p:oleObj name="Equation" r:id="rId20" imgW="1981080" imgH="393480" progId="Equation.DSMT4">
                  <p:embed/>
                  <p:pic>
                    <p:nvPicPr>
                      <p:cNvPr id="15" name="Object 14">
                        <a:extLst>
                          <a:ext uri="{FF2B5EF4-FFF2-40B4-BE49-F238E27FC236}">
                            <a16:creationId xmlns:a16="http://schemas.microsoft.com/office/drawing/2014/main" id="{DCEFF7FA-91CB-40E3-899C-B227D5E5DA4B}"/>
                          </a:ext>
                        </a:extLst>
                      </p:cNvPr>
                      <p:cNvPicPr/>
                      <p:nvPr/>
                    </p:nvPicPr>
                    <p:blipFill>
                      <a:blip r:embed="rId21"/>
                      <a:stretch>
                        <a:fillRect/>
                      </a:stretch>
                    </p:blipFill>
                    <p:spPr>
                      <a:xfrm>
                        <a:off x="7170139" y="5865649"/>
                        <a:ext cx="2619375" cy="520700"/>
                      </a:xfrm>
                      <a:prstGeom prst="rect">
                        <a:avLst/>
                      </a:prstGeom>
                    </p:spPr>
                  </p:pic>
                </p:oleObj>
              </mc:Fallback>
            </mc:AlternateContent>
          </a:graphicData>
        </a:graphic>
      </p:graphicFrame>
    </p:spTree>
    <p:extLst>
      <p:ext uri="{BB962C8B-B14F-4D97-AF65-F5344CB8AC3E}">
        <p14:creationId xmlns:p14="http://schemas.microsoft.com/office/powerpoint/2010/main" val="1391870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E3C60-BA3C-4089-849A-C97D4F86A92B}"/>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3" name="TextBox 2">
            <a:extLst>
              <a:ext uri="{FF2B5EF4-FFF2-40B4-BE49-F238E27FC236}">
                <a16:creationId xmlns:a16="http://schemas.microsoft.com/office/drawing/2014/main" id="{0918A068-5544-4AF2-96DD-427E1F0C5D15}"/>
              </a:ext>
            </a:extLst>
          </p:cNvPr>
          <p:cNvSpPr txBox="1"/>
          <p:nvPr/>
        </p:nvSpPr>
        <p:spPr>
          <a:xfrm>
            <a:off x="626162" y="1202635"/>
            <a:ext cx="10549748" cy="646331"/>
          </a:xfrm>
          <a:prstGeom prst="rect">
            <a:avLst/>
          </a:prstGeom>
          <a:noFill/>
        </p:spPr>
        <p:txBody>
          <a:bodyPr wrap="none" rtlCol="0">
            <a:spAutoFit/>
          </a:bodyPr>
          <a:lstStyle/>
          <a:p>
            <a:r>
              <a:rPr lang="en-US" dirty="0">
                <a:solidFill>
                  <a:srgbClr val="0070C0"/>
                </a:solidFill>
              </a:rPr>
              <a:t>And now let’s revisit the ring (R = 4µm, h = 8µm).  Suppose I uniformly smear -20nC over the length of the ring </a:t>
            </a:r>
          </a:p>
          <a:p>
            <a:r>
              <a:rPr lang="en-US" dirty="0">
                <a:solidFill>
                  <a:srgbClr val="0070C0"/>
                </a:solidFill>
              </a:rPr>
              <a:t>between the angles displayed.  What would be the field produced by these charges, at the given point?</a:t>
            </a:r>
          </a:p>
        </p:txBody>
      </p:sp>
      <p:graphicFrame>
        <p:nvGraphicFramePr>
          <p:cNvPr id="4" name="Object 3">
            <a:extLst>
              <a:ext uri="{FF2B5EF4-FFF2-40B4-BE49-F238E27FC236}">
                <a16:creationId xmlns:a16="http://schemas.microsoft.com/office/drawing/2014/main" id="{B6B971C9-1A98-4A01-934E-EC4CC82A564C}"/>
              </a:ext>
            </a:extLst>
          </p:cNvPr>
          <p:cNvGraphicFramePr>
            <a:graphicFrameLocks noChangeAspect="1"/>
          </p:cNvGraphicFramePr>
          <p:nvPr>
            <p:extLst>
              <p:ext uri="{D42A27DB-BD31-4B8C-83A1-F6EECF244321}">
                <p14:modId xmlns:p14="http://schemas.microsoft.com/office/powerpoint/2010/main" val="2147528406"/>
              </p:ext>
            </p:extLst>
          </p:nvPr>
        </p:nvGraphicFramePr>
        <p:xfrm>
          <a:off x="626162" y="1848966"/>
          <a:ext cx="2951923" cy="2362319"/>
        </p:xfrm>
        <a:graphic>
          <a:graphicData uri="http://schemas.openxmlformats.org/presentationml/2006/ole">
            <mc:AlternateContent xmlns:mc="http://schemas.openxmlformats.org/markup-compatibility/2006">
              <mc:Choice xmlns:v="urn:schemas-microsoft-com:vml" Requires="v">
                <p:oleObj name="Bitmap Image" r:id="rId2" imgW="2400480" imgH="1920240" progId="Paint.Picture">
                  <p:embed/>
                </p:oleObj>
              </mc:Choice>
              <mc:Fallback>
                <p:oleObj name="Bitmap Image" r:id="rId2" imgW="2400480" imgH="1920240" progId="Paint.Picture">
                  <p:embed/>
                  <p:pic>
                    <p:nvPicPr>
                      <p:cNvPr id="5" name="Object 4">
                        <a:extLst>
                          <a:ext uri="{FF2B5EF4-FFF2-40B4-BE49-F238E27FC236}">
                            <a16:creationId xmlns:a16="http://schemas.microsoft.com/office/drawing/2014/main" id="{59714DB4-9880-41E2-B337-A94B9F27D788}"/>
                          </a:ext>
                        </a:extLst>
                      </p:cNvPr>
                      <p:cNvPicPr>
                        <a:picLocks noChangeAspect="1" noChangeArrowheads="1"/>
                      </p:cNvPicPr>
                      <p:nvPr/>
                    </p:nvPicPr>
                    <p:blipFill>
                      <a:blip r:embed="rId3"/>
                      <a:srcRect/>
                      <a:stretch>
                        <a:fillRect/>
                      </a:stretch>
                    </p:blipFill>
                    <p:spPr bwMode="auto">
                      <a:xfrm>
                        <a:off x="626162" y="1848966"/>
                        <a:ext cx="2951923" cy="2362319"/>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8CCC13A0-21CC-4D42-82A0-B2BA4EA145F9}"/>
              </a:ext>
            </a:extLst>
          </p:cNvPr>
          <p:cNvSpPr txBox="1"/>
          <p:nvPr/>
        </p:nvSpPr>
        <p:spPr>
          <a:xfrm>
            <a:off x="4577718" y="2376368"/>
            <a:ext cx="1160382" cy="369332"/>
          </a:xfrm>
          <a:prstGeom prst="rect">
            <a:avLst/>
          </a:prstGeom>
          <a:noFill/>
        </p:spPr>
        <p:txBody>
          <a:bodyPr wrap="none" rtlCol="0">
            <a:spAutoFit/>
          </a:bodyPr>
          <a:lstStyle/>
          <a:p>
            <a:r>
              <a:rPr lang="en-US" dirty="0">
                <a:solidFill>
                  <a:srgbClr val="0070C0"/>
                </a:solidFill>
              </a:rPr>
              <a:t>What is </a:t>
            </a:r>
            <a:r>
              <a:rPr lang="el-GR" dirty="0">
                <a:solidFill>
                  <a:srgbClr val="0070C0"/>
                </a:solidFill>
              </a:rPr>
              <a:t>λ</a:t>
            </a:r>
            <a:r>
              <a:rPr lang="en-US" dirty="0">
                <a:solidFill>
                  <a:srgbClr val="0070C0"/>
                </a:solidFill>
              </a:rPr>
              <a:t>?</a:t>
            </a:r>
          </a:p>
        </p:txBody>
      </p:sp>
      <p:graphicFrame>
        <p:nvGraphicFramePr>
          <p:cNvPr id="6" name="Object 5">
            <a:extLst>
              <a:ext uri="{FF2B5EF4-FFF2-40B4-BE49-F238E27FC236}">
                <a16:creationId xmlns:a16="http://schemas.microsoft.com/office/drawing/2014/main" id="{DAC14A84-8B3A-4BCA-B895-32C43D186EF1}"/>
              </a:ext>
            </a:extLst>
          </p:cNvPr>
          <p:cNvGraphicFramePr>
            <a:graphicFrameLocks noChangeAspect="1"/>
          </p:cNvGraphicFramePr>
          <p:nvPr>
            <p:extLst>
              <p:ext uri="{D42A27DB-BD31-4B8C-83A1-F6EECF244321}">
                <p14:modId xmlns:p14="http://schemas.microsoft.com/office/powerpoint/2010/main" val="3960822360"/>
              </p:ext>
            </p:extLst>
          </p:nvPr>
        </p:nvGraphicFramePr>
        <p:xfrm>
          <a:off x="5901036" y="2286912"/>
          <a:ext cx="5610225" cy="917575"/>
        </p:xfrm>
        <a:graphic>
          <a:graphicData uri="http://schemas.openxmlformats.org/presentationml/2006/ole">
            <mc:AlternateContent xmlns:mc="http://schemas.openxmlformats.org/markup-compatibility/2006">
              <mc:Choice xmlns:v="urn:schemas-microsoft-com:vml" Requires="v">
                <p:oleObj name="Equation" r:id="rId4" imgW="3949560" imgH="647640" progId="Equation.DSMT4">
                  <p:embed/>
                </p:oleObj>
              </mc:Choice>
              <mc:Fallback>
                <p:oleObj name="Equation" r:id="rId4" imgW="3949560" imgH="647640" progId="Equation.DSMT4">
                  <p:embed/>
                  <p:pic>
                    <p:nvPicPr>
                      <p:cNvPr id="7" name="Object 6">
                        <a:extLst>
                          <a:ext uri="{FF2B5EF4-FFF2-40B4-BE49-F238E27FC236}">
                            <a16:creationId xmlns:a16="http://schemas.microsoft.com/office/drawing/2014/main" id="{87D0FB67-37E8-42DF-96A5-554D32514561}"/>
                          </a:ext>
                        </a:extLst>
                      </p:cNvPr>
                      <p:cNvPicPr/>
                      <p:nvPr/>
                    </p:nvPicPr>
                    <p:blipFill>
                      <a:blip r:embed="rId5"/>
                      <a:stretch>
                        <a:fillRect/>
                      </a:stretch>
                    </p:blipFill>
                    <p:spPr>
                      <a:xfrm>
                        <a:off x="5901036" y="2286912"/>
                        <a:ext cx="5610225" cy="91757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74046FDD-4161-4151-9CCB-73BCC54A4E92}"/>
              </a:ext>
            </a:extLst>
          </p:cNvPr>
          <p:cNvSpPr txBox="1"/>
          <p:nvPr/>
        </p:nvSpPr>
        <p:spPr>
          <a:xfrm>
            <a:off x="4577718" y="4588236"/>
            <a:ext cx="6071983" cy="646331"/>
          </a:xfrm>
          <a:prstGeom prst="rect">
            <a:avLst/>
          </a:prstGeom>
          <a:noFill/>
        </p:spPr>
        <p:txBody>
          <a:bodyPr wrap="none" rtlCol="0">
            <a:spAutoFit/>
          </a:bodyPr>
          <a:lstStyle/>
          <a:p>
            <a:r>
              <a:rPr lang="en-US" dirty="0">
                <a:solidFill>
                  <a:srgbClr val="0070C0"/>
                </a:solidFill>
              </a:rPr>
              <a:t>Isolate an arbitrary piece of the wire.  Specify it’s position, size,</a:t>
            </a:r>
          </a:p>
          <a:p>
            <a:r>
              <a:rPr lang="en-US" dirty="0">
                <a:solidFill>
                  <a:srgbClr val="0070C0"/>
                </a:solidFill>
              </a:rPr>
              <a:t>and charge.</a:t>
            </a:r>
          </a:p>
        </p:txBody>
      </p:sp>
      <p:graphicFrame>
        <p:nvGraphicFramePr>
          <p:cNvPr id="8" name="Object 7">
            <a:extLst>
              <a:ext uri="{FF2B5EF4-FFF2-40B4-BE49-F238E27FC236}">
                <a16:creationId xmlns:a16="http://schemas.microsoft.com/office/drawing/2014/main" id="{CFB666B2-370F-4D74-9675-392785815AAE}"/>
              </a:ext>
            </a:extLst>
          </p:cNvPr>
          <p:cNvGraphicFramePr>
            <a:graphicFrameLocks noChangeAspect="1"/>
          </p:cNvGraphicFramePr>
          <p:nvPr>
            <p:extLst>
              <p:ext uri="{D42A27DB-BD31-4B8C-83A1-F6EECF244321}">
                <p14:modId xmlns:p14="http://schemas.microsoft.com/office/powerpoint/2010/main" val="365730992"/>
              </p:ext>
            </p:extLst>
          </p:nvPr>
        </p:nvGraphicFramePr>
        <p:xfrm>
          <a:off x="490538" y="4211638"/>
          <a:ext cx="3224212" cy="2362200"/>
        </p:xfrm>
        <a:graphic>
          <a:graphicData uri="http://schemas.openxmlformats.org/presentationml/2006/ole">
            <mc:AlternateContent xmlns:mc="http://schemas.openxmlformats.org/markup-compatibility/2006">
              <mc:Choice xmlns:v="urn:schemas-microsoft-com:vml" Requires="v">
                <p:oleObj name="Bitmap Image" r:id="rId6" imgW="2621160" imgH="1920240" progId="Paint.Picture">
                  <p:embed/>
                </p:oleObj>
              </mc:Choice>
              <mc:Fallback>
                <p:oleObj name="Bitmap Image" r:id="rId6" imgW="2621160" imgH="1920240" progId="Paint.Picture">
                  <p:embed/>
                  <p:pic>
                    <p:nvPicPr>
                      <p:cNvPr id="4" name="Object 3">
                        <a:extLst>
                          <a:ext uri="{FF2B5EF4-FFF2-40B4-BE49-F238E27FC236}">
                            <a16:creationId xmlns:a16="http://schemas.microsoft.com/office/drawing/2014/main" id="{B6B971C9-1A98-4A01-934E-EC4CC82A564C}"/>
                          </a:ext>
                        </a:extLst>
                      </p:cNvPr>
                      <p:cNvPicPr>
                        <a:picLocks noChangeAspect="1" noChangeArrowheads="1"/>
                      </p:cNvPicPr>
                      <p:nvPr/>
                    </p:nvPicPr>
                    <p:blipFill>
                      <a:blip r:embed="rId7"/>
                      <a:srcRect/>
                      <a:stretch>
                        <a:fillRect/>
                      </a:stretch>
                    </p:blipFill>
                    <p:spPr bwMode="auto">
                      <a:xfrm>
                        <a:off x="490538" y="4211638"/>
                        <a:ext cx="3224212" cy="2362200"/>
                      </a:xfrm>
                      <a:prstGeom prst="rect">
                        <a:avLst/>
                      </a:prstGeom>
                      <a:noFill/>
                    </p:spPr>
                  </p:pic>
                </p:oleObj>
              </mc:Fallback>
            </mc:AlternateContent>
          </a:graphicData>
        </a:graphic>
      </p:graphicFrame>
    </p:spTree>
    <p:extLst>
      <p:ext uri="{BB962C8B-B14F-4D97-AF65-F5344CB8AC3E}">
        <p14:creationId xmlns:p14="http://schemas.microsoft.com/office/powerpoint/2010/main" val="602199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0ED3EB02-A567-4CC7-B2E1-6E0C8A50FBEA}"/>
              </a:ext>
            </a:extLst>
          </p:cNvPr>
          <p:cNvGraphicFramePr>
            <a:graphicFrameLocks noChangeAspect="1"/>
          </p:cNvGraphicFramePr>
          <p:nvPr>
            <p:extLst>
              <p:ext uri="{D42A27DB-BD31-4B8C-83A1-F6EECF244321}">
                <p14:modId xmlns:p14="http://schemas.microsoft.com/office/powerpoint/2010/main" val="147337656"/>
              </p:ext>
            </p:extLst>
          </p:nvPr>
        </p:nvGraphicFramePr>
        <p:xfrm>
          <a:off x="321021" y="852487"/>
          <a:ext cx="3675062" cy="2576513"/>
        </p:xfrm>
        <a:graphic>
          <a:graphicData uri="http://schemas.openxmlformats.org/presentationml/2006/ole">
            <mc:AlternateContent xmlns:mc="http://schemas.openxmlformats.org/markup-compatibility/2006">
              <mc:Choice xmlns:v="urn:schemas-microsoft-com:vml" Requires="v">
                <p:oleObj name="Bitmap Image" r:id="rId2" imgW="2986920" imgH="2095560" progId="Paint.Picture">
                  <p:embed/>
                </p:oleObj>
              </mc:Choice>
              <mc:Fallback>
                <p:oleObj name="Bitmap Image" r:id="rId2" imgW="2986920" imgH="2095560" progId="Paint.Picture">
                  <p:embed/>
                  <p:pic>
                    <p:nvPicPr>
                      <p:cNvPr id="8" name="Object 7">
                        <a:extLst>
                          <a:ext uri="{FF2B5EF4-FFF2-40B4-BE49-F238E27FC236}">
                            <a16:creationId xmlns:a16="http://schemas.microsoft.com/office/drawing/2014/main" id="{CFB666B2-370F-4D74-9675-392785815AAE}"/>
                          </a:ext>
                        </a:extLst>
                      </p:cNvPr>
                      <p:cNvPicPr>
                        <a:picLocks noChangeAspect="1" noChangeArrowheads="1"/>
                      </p:cNvPicPr>
                      <p:nvPr/>
                    </p:nvPicPr>
                    <p:blipFill>
                      <a:blip r:embed="rId3"/>
                      <a:srcRect/>
                      <a:stretch>
                        <a:fillRect/>
                      </a:stretch>
                    </p:blipFill>
                    <p:spPr bwMode="auto">
                      <a:xfrm>
                        <a:off x="321021" y="852487"/>
                        <a:ext cx="3675062" cy="257651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F9FFA3C8-DB21-4C0A-8A19-587BB9D21698}"/>
              </a:ext>
            </a:extLst>
          </p:cNvPr>
          <p:cNvSpPr txBox="1"/>
          <p:nvPr/>
        </p:nvSpPr>
        <p:spPr>
          <a:xfrm>
            <a:off x="4313582" y="1231305"/>
            <a:ext cx="5209311" cy="369332"/>
          </a:xfrm>
          <a:prstGeom prst="rect">
            <a:avLst/>
          </a:prstGeom>
          <a:noFill/>
        </p:spPr>
        <p:txBody>
          <a:bodyPr wrap="none" rtlCol="0">
            <a:spAutoFit/>
          </a:bodyPr>
          <a:lstStyle/>
          <a:p>
            <a:r>
              <a:rPr lang="en-US" dirty="0">
                <a:solidFill>
                  <a:srgbClr val="0070C0"/>
                </a:solidFill>
              </a:rPr>
              <a:t>Calculate the field </a:t>
            </a:r>
            <a:r>
              <a:rPr lang="en-US" dirty="0" err="1">
                <a:solidFill>
                  <a:srgbClr val="0070C0"/>
                </a:solidFill>
              </a:rPr>
              <a:t>d</a:t>
            </a:r>
            <a:r>
              <a:rPr lang="en-US" b="1" dirty="0" err="1">
                <a:solidFill>
                  <a:srgbClr val="0070C0"/>
                </a:solidFill>
              </a:rPr>
              <a:t>E</a:t>
            </a:r>
            <a:r>
              <a:rPr lang="en-US" dirty="0">
                <a:solidFill>
                  <a:srgbClr val="0070C0"/>
                </a:solidFill>
              </a:rPr>
              <a:t> produced by the selected piece.</a:t>
            </a:r>
          </a:p>
        </p:txBody>
      </p:sp>
      <p:sp>
        <p:nvSpPr>
          <p:cNvPr id="4" name="TextBox 3">
            <a:extLst>
              <a:ext uri="{FF2B5EF4-FFF2-40B4-BE49-F238E27FC236}">
                <a16:creationId xmlns:a16="http://schemas.microsoft.com/office/drawing/2014/main" id="{D276DD8B-304E-4779-9729-0720F1BF00F4}"/>
              </a:ext>
            </a:extLst>
          </p:cNvPr>
          <p:cNvSpPr txBox="1"/>
          <p:nvPr/>
        </p:nvSpPr>
        <p:spPr>
          <a:xfrm>
            <a:off x="393375" y="4735805"/>
            <a:ext cx="4456989" cy="369332"/>
          </a:xfrm>
          <a:prstGeom prst="rect">
            <a:avLst/>
          </a:prstGeom>
          <a:noFill/>
        </p:spPr>
        <p:txBody>
          <a:bodyPr wrap="none" rtlCol="0">
            <a:spAutoFit/>
          </a:bodyPr>
          <a:lstStyle/>
          <a:p>
            <a:r>
              <a:rPr lang="en-US" dirty="0">
                <a:solidFill>
                  <a:srgbClr val="0070C0"/>
                </a:solidFill>
              </a:rPr>
              <a:t>And now integrate it all to get the total field.  </a:t>
            </a:r>
          </a:p>
        </p:txBody>
      </p:sp>
      <p:sp>
        <p:nvSpPr>
          <p:cNvPr id="5" name="Title 1">
            <a:extLst>
              <a:ext uri="{FF2B5EF4-FFF2-40B4-BE49-F238E27FC236}">
                <a16:creationId xmlns:a16="http://schemas.microsoft.com/office/drawing/2014/main" id="{43E5592D-204F-4E1E-9C63-43A4CD68373A}"/>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graphicFrame>
        <p:nvGraphicFramePr>
          <p:cNvPr id="7" name="Object 6">
            <a:extLst>
              <a:ext uri="{FF2B5EF4-FFF2-40B4-BE49-F238E27FC236}">
                <a16:creationId xmlns:a16="http://schemas.microsoft.com/office/drawing/2014/main" id="{C4A73035-2892-4C60-9F3F-EDE1B5DF4DF9}"/>
              </a:ext>
            </a:extLst>
          </p:cNvPr>
          <p:cNvGraphicFramePr>
            <a:graphicFrameLocks noChangeAspect="1"/>
          </p:cNvGraphicFramePr>
          <p:nvPr>
            <p:extLst>
              <p:ext uri="{D42A27DB-BD31-4B8C-83A1-F6EECF244321}">
                <p14:modId xmlns:p14="http://schemas.microsoft.com/office/powerpoint/2010/main" val="1746991075"/>
              </p:ext>
            </p:extLst>
          </p:nvPr>
        </p:nvGraphicFramePr>
        <p:xfrm>
          <a:off x="4313582" y="1684555"/>
          <a:ext cx="4129087" cy="592137"/>
        </p:xfrm>
        <a:graphic>
          <a:graphicData uri="http://schemas.openxmlformats.org/presentationml/2006/ole">
            <mc:AlternateContent xmlns:mc="http://schemas.openxmlformats.org/markup-compatibility/2006">
              <mc:Choice xmlns:v="urn:schemas-microsoft-com:vml" Requires="v">
                <p:oleObj name="Equation" r:id="rId4" imgW="2920680" imgH="419040" progId="Equation.DSMT4">
                  <p:embed/>
                </p:oleObj>
              </mc:Choice>
              <mc:Fallback>
                <p:oleObj name="Equation" r:id="rId4" imgW="2920680" imgH="419040" progId="Equation.DSMT4">
                  <p:embed/>
                  <p:pic>
                    <p:nvPicPr>
                      <p:cNvPr id="0" name=""/>
                      <p:cNvPicPr/>
                      <p:nvPr/>
                    </p:nvPicPr>
                    <p:blipFill>
                      <a:blip r:embed="rId5"/>
                      <a:stretch>
                        <a:fillRect/>
                      </a:stretch>
                    </p:blipFill>
                    <p:spPr>
                      <a:xfrm>
                        <a:off x="4313582" y="1684555"/>
                        <a:ext cx="4129087" cy="5921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4516ACA5-A944-4850-8EE8-CF2D1874F97F}"/>
              </a:ext>
            </a:extLst>
          </p:cNvPr>
          <p:cNvGraphicFramePr>
            <a:graphicFrameLocks noChangeAspect="1"/>
          </p:cNvGraphicFramePr>
          <p:nvPr>
            <p:extLst>
              <p:ext uri="{D42A27DB-BD31-4B8C-83A1-F6EECF244321}">
                <p14:modId xmlns:p14="http://schemas.microsoft.com/office/powerpoint/2010/main" val="3568127556"/>
              </p:ext>
            </p:extLst>
          </p:nvPr>
        </p:nvGraphicFramePr>
        <p:xfrm>
          <a:off x="4634256" y="2412494"/>
          <a:ext cx="4125912" cy="592137"/>
        </p:xfrm>
        <a:graphic>
          <a:graphicData uri="http://schemas.openxmlformats.org/presentationml/2006/ole">
            <mc:AlternateContent xmlns:mc="http://schemas.openxmlformats.org/markup-compatibility/2006">
              <mc:Choice xmlns:v="urn:schemas-microsoft-com:vml" Requires="v">
                <p:oleObj name="Equation" r:id="rId6" imgW="2920680" imgH="419040" progId="Equation.DSMT4">
                  <p:embed/>
                </p:oleObj>
              </mc:Choice>
              <mc:Fallback>
                <p:oleObj name="Equation" r:id="rId6" imgW="2920680" imgH="419040" progId="Equation.DSMT4">
                  <p:embed/>
                  <p:pic>
                    <p:nvPicPr>
                      <p:cNvPr id="7" name="Object 6">
                        <a:extLst>
                          <a:ext uri="{FF2B5EF4-FFF2-40B4-BE49-F238E27FC236}">
                            <a16:creationId xmlns:a16="http://schemas.microsoft.com/office/drawing/2014/main" id="{C4A73035-2892-4C60-9F3F-EDE1B5DF4DF9}"/>
                          </a:ext>
                        </a:extLst>
                      </p:cNvPr>
                      <p:cNvPicPr/>
                      <p:nvPr/>
                    </p:nvPicPr>
                    <p:blipFill>
                      <a:blip r:embed="rId7"/>
                      <a:stretch>
                        <a:fillRect/>
                      </a:stretch>
                    </p:blipFill>
                    <p:spPr>
                      <a:xfrm>
                        <a:off x="4634256" y="2412494"/>
                        <a:ext cx="4125912" cy="592137"/>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EA4C4F08-EB5A-4627-85EA-13911AF95B3C}"/>
              </a:ext>
            </a:extLst>
          </p:cNvPr>
          <p:cNvGraphicFramePr>
            <a:graphicFrameLocks noChangeAspect="1"/>
          </p:cNvGraphicFramePr>
          <p:nvPr>
            <p:extLst>
              <p:ext uri="{D42A27DB-BD31-4B8C-83A1-F6EECF244321}">
                <p14:modId xmlns:p14="http://schemas.microsoft.com/office/powerpoint/2010/main" val="3235827337"/>
              </p:ext>
            </p:extLst>
          </p:nvPr>
        </p:nvGraphicFramePr>
        <p:xfrm>
          <a:off x="4634256" y="3114675"/>
          <a:ext cx="5119687" cy="628650"/>
        </p:xfrm>
        <a:graphic>
          <a:graphicData uri="http://schemas.openxmlformats.org/presentationml/2006/ole">
            <mc:AlternateContent xmlns:mc="http://schemas.openxmlformats.org/markup-compatibility/2006">
              <mc:Choice xmlns:v="urn:schemas-microsoft-com:vml" Requires="v">
                <p:oleObj name="Equation" r:id="rId8" imgW="3936960" imgH="482400" progId="Equation.DSMT4">
                  <p:embed/>
                </p:oleObj>
              </mc:Choice>
              <mc:Fallback>
                <p:oleObj name="Equation" r:id="rId8" imgW="3936960" imgH="482400" progId="Equation.DSMT4">
                  <p:embed/>
                  <p:pic>
                    <p:nvPicPr>
                      <p:cNvPr id="8" name="Object 7">
                        <a:extLst>
                          <a:ext uri="{FF2B5EF4-FFF2-40B4-BE49-F238E27FC236}">
                            <a16:creationId xmlns:a16="http://schemas.microsoft.com/office/drawing/2014/main" id="{4516ACA5-A944-4850-8EE8-CF2D1874F97F}"/>
                          </a:ext>
                        </a:extLst>
                      </p:cNvPr>
                      <p:cNvPicPr/>
                      <p:nvPr/>
                    </p:nvPicPr>
                    <p:blipFill>
                      <a:blip r:embed="rId9"/>
                      <a:stretch>
                        <a:fillRect/>
                      </a:stretch>
                    </p:blipFill>
                    <p:spPr>
                      <a:xfrm>
                        <a:off x="4634256" y="3114675"/>
                        <a:ext cx="5119687" cy="62865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C3C0384-4CF1-45D2-BC7F-54CB072EC664}"/>
              </a:ext>
            </a:extLst>
          </p:cNvPr>
          <p:cNvGraphicFramePr>
            <a:graphicFrameLocks noChangeAspect="1"/>
          </p:cNvGraphicFramePr>
          <p:nvPr>
            <p:extLst>
              <p:ext uri="{D42A27DB-BD31-4B8C-83A1-F6EECF244321}">
                <p14:modId xmlns:p14="http://schemas.microsoft.com/office/powerpoint/2010/main" val="1352907524"/>
              </p:ext>
            </p:extLst>
          </p:nvPr>
        </p:nvGraphicFramePr>
        <p:xfrm>
          <a:off x="4652512" y="3777912"/>
          <a:ext cx="3451225" cy="561975"/>
        </p:xfrm>
        <a:graphic>
          <a:graphicData uri="http://schemas.openxmlformats.org/presentationml/2006/ole">
            <mc:AlternateContent xmlns:mc="http://schemas.openxmlformats.org/markup-compatibility/2006">
              <mc:Choice xmlns:v="urn:schemas-microsoft-com:vml" Requires="v">
                <p:oleObj name="Equation" r:id="rId10" imgW="2654280" imgH="431640" progId="Equation.DSMT4">
                  <p:embed/>
                </p:oleObj>
              </mc:Choice>
              <mc:Fallback>
                <p:oleObj name="Equation" r:id="rId10" imgW="2654280" imgH="431640" progId="Equation.DSMT4">
                  <p:embed/>
                  <p:pic>
                    <p:nvPicPr>
                      <p:cNvPr id="9" name="Object 8">
                        <a:extLst>
                          <a:ext uri="{FF2B5EF4-FFF2-40B4-BE49-F238E27FC236}">
                            <a16:creationId xmlns:a16="http://schemas.microsoft.com/office/drawing/2014/main" id="{EA4C4F08-EB5A-4627-85EA-13911AF95B3C}"/>
                          </a:ext>
                        </a:extLst>
                      </p:cNvPr>
                      <p:cNvPicPr/>
                      <p:nvPr/>
                    </p:nvPicPr>
                    <p:blipFill>
                      <a:blip r:embed="rId11"/>
                      <a:stretch>
                        <a:fillRect/>
                      </a:stretch>
                    </p:blipFill>
                    <p:spPr>
                      <a:xfrm>
                        <a:off x="4652512" y="3777912"/>
                        <a:ext cx="3451225" cy="5619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1E2EFC9D-60A2-4B62-8ECB-9B1A4622C86C}"/>
              </a:ext>
            </a:extLst>
          </p:cNvPr>
          <p:cNvGraphicFramePr>
            <a:graphicFrameLocks noChangeAspect="1"/>
          </p:cNvGraphicFramePr>
          <p:nvPr>
            <p:extLst>
              <p:ext uri="{D42A27DB-BD31-4B8C-83A1-F6EECF244321}">
                <p14:modId xmlns:p14="http://schemas.microsoft.com/office/powerpoint/2010/main" val="347350053"/>
              </p:ext>
            </p:extLst>
          </p:nvPr>
        </p:nvGraphicFramePr>
        <p:xfrm>
          <a:off x="4968648" y="4766584"/>
          <a:ext cx="815925" cy="398897"/>
        </p:xfrm>
        <a:graphic>
          <a:graphicData uri="http://schemas.openxmlformats.org/presentationml/2006/ole">
            <mc:AlternateContent xmlns:mc="http://schemas.openxmlformats.org/markup-compatibility/2006">
              <mc:Choice xmlns:v="urn:schemas-microsoft-com:vml" Requires="v">
                <p:oleObj name="Equation" r:id="rId12" imgW="571320" imgH="279360" progId="Equation.DSMT4">
                  <p:embed/>
                </p:oleObj>
              </mc:Choice>
              <mc:Fallback>
                <p:oleObj name="Equation" r:id="rId12" imgW="571320" imgH="279360" progId="Equation.DSMT4">
                  <p:embed/>
                  <p:pic>
                    <p:nvPicPr>
                      <p:cNvPr id="0" name=""/>
                      <p:cNvPicPr/>
                      <p:nvPr/>
                    </p:nvPicPr>
                    <p:blipFill>
                      <a:blip r:embed="rId13"/>
                      <a:stretch>
                        <a:fillRect/>
                      </a:stretch>
                    </p:blipFill>
                    <p:spPr>
                      <a:xfrm>
                        <a:off x="4968648" y="4766584"/>
                        <a:ext cx="815925" cy="39889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7B8F4F8E-533B-4D76-90DC-BDF97D63F39F}"/>
              </a:ext>
            </a:extLst>
          </p:cNvPr>
          <p:cNvGraphicFramePr>
            <a:graphicFrameLocks noChangeAspect="1"/>
          </p:cNvGraphicFramePr>
          <p:nvPr>
            <p:extLst>
              <p:ext uri="{D42A27DB-BD31-4B8C-83A1-F6EECF244321}">
                <p14:modId xmlns:p14="http://schemas.microsoft.com/office/powerpoint/2010/main" val="3229636048"/>
              </p:ext>
            </p:extLst>
          </p:nvPr>
        </p:nvGraphicFramePr>
        <p:xfrm>
          <a:off x="5190202" y="5312370"/>
          <a:ext cx="6915133" cy="628649"/>
        </p:xfrm>
        <a:graphic>
          <a:graphicData uri="http://schemas.openxmlformats.org/presentationml/2006/ole">
            <mc:AlternateContent xmlns:mc="http://schemas.openxmlformats.org/markup-compatibility/2006">
              <mc:Choice xmlns:v="urn:schemas-microsoft-com:vml" Requires="v">
                <p:oleObj name="Equation" r:id="rId14" imgW="5168880" imgH="469800" progId="Equation.DSMT4">
                  <p:embed/>
                </p:oleObj>
              </mc:Choice>
              <mc:Fallback>
                <p:oleObj name="Equation" r:id="rId14" imgW="5168880" imgH="469800" progId="Equation.DSMT4">
                  <p:embed/>
                  <p:pic>
                    <p:nvPicPr>
                      <p:cNvPr id="0" name=""/>
                      <p:cNvPicPr/>
                      <p:nvPr/>
                    </p:nvPicPr>
                    <p:blipFill>
                      <a:blip r:embed="rId15"/>
                      <a:stretch>
                        <a:fillRect/>
                      </a:stretch>
                    </p:blipFill>
                    <p:spPr>
                      <a:xfrm>
                        <a:off x="5190202" y="5312370"/>
                        <a:ext cx="6915133" cy="628649"/>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DE36719C-3C15-417F-897D-49AB39F3548A}"/>
              </a:ext>
            </a:extLst>
          </p:cNvPr>
          <p:cNvGraphicFramePr>
            <a:graphicFrameLocks noChangeAspect="1"/>
          </p:cNvGraphicFramePr>
          <p:nvPr>
            <p:extLst>
              <p:ext uri="{D42A27DB-BD31-4B8C-83A1-F6EECF244321}">
                <p14:modId xmlns:p14="http://schemas.microsoft.com/office/powerpoint/2010/main" val="980383633"/>
              </p:ext>
            </p:extLst>
          </p:nvPr>
        </p:nvGraphicFramePr>
        <p:xfrm>
          <a:off x="5190202" y="6109550"/>
          <a:ext cx="2020887" cy="307975"/>
        </p:xfrm>
        <a:graphic>
          <a:graphicData uri="http://schemas.openxmlformats.org/presentationml/2006/ole">
            <mc:AlternateContent xmlns:mc="http://schemas.openxmlformats.org/markup-compatibility/2006">
              <mc:Choice xmlns:v="urn:schemas-microsoft-com:vml" Requires="v">
                <p:oleObj name="Equation" r:id="rId16" imgW="1587240" imgH="241200" progId="Equation.DSMT4">
                  <p:embed/>
                </p:oleObj>
              </mc:Choice>
              <mc:Fallback>
                <p:oleObj name="Equation" r:id="rId16" imgW="1587240" imgH="241200" progId="Equation.DSMT4">
                  <p:embed/>
                  <p:pic>
                    <p:nvPicPr>
                      <p:cNvPr id="12" name="Object 11">
                        <a:extLst>
                          <a:ext uri="{FF2B5EF4-FFF2-40B4-BE49-F238E27FC236}">
                            <a16:creationId xmlns:a16="http://schemas.microsoft.com/office/drawing/2014/main" id="{7B8F4F8E-533B-4D76-90DC-BDF97D63F39F}"/>
                          </a:ext>
                        </a:extLst>
                      </p:cNvPr>
                      <p:cNvPicPr/>
                      <p:nvPr/>
                    </p:nvPicPr>
                    <p:blipFill>
                      <a:blip r:embed="rId17"/>
                      <a:stretch>
                        <a:fillRect/>
                      </a:stretch>
                    </p:blipFill>
                    <p:spPr>
                      <a:xfrm>
                        <a:off x="5190202" y="6109550"/>
                        <a:ext cx="2020887" cy="30797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0839AD0-8B3C-459D-AD8E-814079DE78B9}"/>
              </a:ext>
            </a:extLst>
          </p:cNvPr>
          <p:cNvGraphicFramePr>
            <a:graphicFrameLocks noChangeAspect="1"/>
          </p:cNvGraphicFramePr>
          <p:nvPr>
            <p:extLst>
              <p:ext uri="{D42A27DB-BD31-4B8C-83A1-F6EECF244321}">
                <p14:modId xmlns:p14="http://schemas.microsoft.com/office/powerpoint/2010/main" val="850062353"/>
              </p:ext>
            </p:extLst>
          </p:nvPr>
        </p:nvGraphicFramePr>
        <p:xfrm>
          <a:off x="7229717" y="6011918"/>
          <a:ext cx="4106862" cy="503237"/>
        </p:xfrm>
        <a:graphic>
          <a:graphicData uri="http://schemas.openxmlformats.org/presentationml/2006/ole">
            <mc:AlternateContent xmlns:mc="http://schemas.openxmlformats.org/markup-compatibility/2006">
              <mc:Choice xmlns:v="urn:schemas-microsoft-com:vml" Requires="v">
                <p:oleObj name="Equation" r:id="rId18" imgW="3225600" imgH="393480" progId="Equation.DSMT4">
                  <p:embed/>
                </p:oleObj>
              </mc:Choice>
              <mc:Fallback>
                <p:oleObj name="Equation" r:id="rId18" imgW="3225600" imgH="393480" progId="Equation.DSMT4">
                  <p:embed/>
                  <p:pic>
                    <p:nvPicPr>
                      <p:cNvPr id="13" name="Object 12">
                        <a:extLst>
                          <a:ext uri="{FF2B5EF4-FFF2-40B4-BE49-F238E27FC236}">
                            <a16:creationId xmlns:a16="http://schemas.microsoft.com/office/drawing/2014/main" id="{DE36719C-3C15-417F-897D-49AB39F3548A}"/>
                          </a:ext>
                        </a:extLst>
                      </p:cNvPr>
                      <p:cNvPicPr/>
                      <p:nvPr/>
                    </p:nvPicPr>
                    <p:blipFill>
                      <a:blip r:embed="rId19"/>
                      <a:stretch>
                        <a:fillRect/>
                      </a:stretch>
                    </p:blipFill>
                    <p:spPr>
                      <a:xfrm>
                        <a:off x="7229717" y="6011918"/>
                        <a:ext cx="4106862" cy="503237"/>
                      </a:xfrm>
                      <a:prstGeom prst="rect">
                        <a:avLst/>
                      </a:prstGeom>
                    </p:spPr>
                  </p:pic>
                </p:oleObj>
              </mc:Fallback>
            </mc:AlternateContent>
          </a:graphicData>
        </a:graphic>
      </p:graphicFrame>
    </p:spTree>
    <p:extLst>
      <p:ext uri="{BB962C8B-B14F-4D97-AF65-F5344CB8AC3E}">
        <p14:creationId xmlns:p14="http://schemas.microsoft.com/office/powerpoint/2010/main" val="356070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42CA5-2697-46BA-9D67-BBC1AD7FDA11}"/>
              </a:ext>
            </a:extLst>
          </p:cNvPr>
          <p:cNvSpPr txBox="1">
            <a:spLocks/>
          </p:cNvSpPr>
          <p:nvPr/>
        </p:nvSpPr>
        <p:spPr>
          <a:xfrm>
            <a:off x="4038600" y="565772"/>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A.1 Coulomb’s Law</a:t>
            </a:r>
            <a:endParaRPr lang="en-US" sz="3200" b="1" u="sng" dirty="0">
              <a:latin typeface="+mn-lt"/>
            </a:endParaRPr>
          </a:p>
        </p:txBody>
      </p:sp>
      <p:graphicFrame>
        <p:nvGraphicFramePr>
          <p:cNvPr id="3" name="Object 2">
            <a:extLst>
              <a:ext uri="{FF2B5EF4-FFF2-40B4-BE49-F238E27FC236}">
                <a16:creationId xmlns:a16="http://schemas.microsoft.com/office/drawing/2014/main" id="{3BC909C8-5C20-4CE2-BFA9-9F104D11A9E3}"/>
              </a:ext>
            </a:extLst>
          </p:cNvPr>
          <p:cNvGraphicFramePr>
            <a:graphicFrameLocks noChangeAspect="1"/>
          </p:cNvGraphicFramePr>
          <p:nvPr>
            <p:extLst>
              <p:ext uri="{D42A27DB-BD31-4B8C-83A1-F6EECF244321}">
                <p14:modId xmlns:p14="http://schemas.microsoft.com/office/powerpoint/2010/main" val="3262184080"/>
              </p:ext>
            </p:extLst>
          </p:nvPr>
        </p:nvGraphicFramePr>
        <p:xfrm>
          <a:off x="5925543" y="1172553"/>
          <a:ext cx="2191799" cy="2247053"/>
        </p:xfrm>
        <a:graphic>
          <a:graphicData uri="http://schemas.openxmlformats.org/presentationml/2006/ole">
            <mc:AlternateContent xmlns:mc="http://schemas.openxmlformats.org/markup-compatibility/2006">
              <mc:Choice xmlns:v="urn:schemas-microsoft-com:vml" Requires="v">
                <p:oleObj name="Bitmap Image" r:id="rId2" imgW="945000" imgH="967680" progId="Paint.Picture">
                  <p:embed/>
                </p:oleObj>
              </mc:Choice>
              <mc:Fallback>
                <p:oleObj name="Bitmap Image" r:id="rId2" imgW="945000" imgH="967680" progId="Paint.Picture">
                  <p:embed/>
                  <p:pic>
                    <p:nvPicPr>
                      <p:cNvPr id="12" name="Object 11">
                        <a:extLst>
                          <a:ext uri="{FF2B5EF4-FFF2-40B4-BE49-F238E27FC236}">
                            <a16:creationId xmlns:a16="http://schemas.microsoft.com/office/drawing/2014/main" id="{525DFEED-85D5-45C6-85AE-F06ABBF8AE57}"/>
                          </a:ext>
                        </a:extLst>
                      </p:cNvPr>
                      <p:cNvPicPr>
                        <a:picLocks noChangeAspect="1" noChangeArrowheads="1"/>
                      </p:cNvPicPr>
                      <p:nvPr/>
                    </p:nvPicPr>
                    <p:blipFill>
                      <a:blip r:embed="rId3"/>
                      <a:srcRect/>
                      <a:stretch>
                        <a:fillRect/>
                      </a:stretch>
                    </p:blipFill>
                    <p:spPr bwMode="auto">
                      <a:xfrm>
                        <a:off x="5925543" y="1172553"/>
                        <a:ext cx="2191799" cy="2247053"/>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F9873991-423F-4AF3-83DD-23EB78C39C48}"/>
              </a:ext>
            </a:extLst>
          </p:cNvPr>
          <p:cNvGraphicFramePr>
            <a:graphicFrameLocks noChangeAspect="1"/>
          </p:cNvGraphicFramePr>
          <p:nvPr>
            <p:extLst>
              <p:ext uri="{D42A27DB-BD31-4B8C-83A1-F6EECF244321}">
                <p14:modId xmlns:p14="http://schemas.microsoft.com/office/powerpoint/2010/main" val="2688128542"/>
              </p:ext>
            </p:extLst>
          </p:nvPr>
        </p:nvGraphicFramePr>
        <p:xfrm>
          <a:off x="8963514" y="1122990"/>
          <a:ext cx="2500244" cy="2346444"/>
        </p:xfrm>
        <a:graphic>
          <a:graphicData uri="http://schemas.openxmlformats.org/presentationml/2006/ole">
            <mc:AlternateContent xmlns:mc="http://schemas.openxmlformats.org/markup-compatibility/2006">
              <mc:Choice xmlns:v="urn:schemas-microsoft-com:vml" Requires="v">
                <p:oleObj name="Bitmap Image" r:id="rId4" imgW="1005840" imgH="945000" progId="Paint.Picture">
                  <p:embed/>
                </p:oleObj>
              </mc:Choice>
              <mc:Fallback>
                <p:oleObj name="Bitmap Image" r:id="rId4" imgW="1005840" imgH="945000" progId="Paint.Picture">
                  <p:embed/>
                  <p:pic>
                    <p:nvPicPr>
                      <p:cNvPr id="18" name="Object 17">
                        <a:extLst>
                          <a:ext uri="{FF2B5EF4-FFF2-40B4-BE49-F238E27FC236}">
                            <a16:creationId xmlns:a16="http://schemas.microsoft.com/office/drawing/2014/main" id="{E8016979-593D-4105-AB2A-D3FB7BD68737}"/>
                          </a:ext>
                        </a:extLst>
                      </p:cNvPr>
                      <p:cNvPicPr>
                        <a:picLocks noChangeAspect="1" noChangeArrowheads="1"/>
                      </p:cNvPicPr>
                      <p:nvPr/>
                    </p:nvPicPr>
                    <p:blipFill>
                      <a:blip r:embed="rId5"/>
                      <a:srcRect/>
                      <a:stretch>
                        <a:fillRect/>
                      </a:stretch>
                    </p:blipFill>
                    <p:spPr bwMode="auto">
                      <a:xfrm>
                        <a:off x="8963514" y="1122990"/>
                        <a:ext cx="2500244" cy="2346444"/>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C61D587-D63D-4D5C-A3EE-1000836A251D}"/>
              </a:ext>
            </a:extLst>
          </p:cNvPr>
          <p:cNvSpPr txBox="1"/>
          <p:nvPr/>
        </p:nvSpPr>
        <p:spPr>
          <a:xfrm>
            <a:off x="468925" y="3807613"/>
            <a:ext cx="5401080" cy="2308324"/>
          </a:xfrm>
          <a:prstGeom prst="rect">
            <a:avLst/>
          </a:prstGeom>
          <a:noFill/>
        </p:spPr>
        <p:txBody>
          <a:bodyPr wrap="square" rtlCol="0">
            <a:spAutoFit/>
          </a:bodyPr>
          <a:lstStyle/>
          <a:p>
            <a:r>
              <a:rPr lang="en-US" dirty="0"/>
              <a:t>And the </a:t>
            </a:r>
            <a:r>
              <a:rPr lang="en-US" i="1" dirty="0"/>
              <a:t>strength</a:t>
            </a:r>
            <a:r>
              <a:rPr lang="en-US" dirty="0"/>
              <a:t> of the electric field at some point in</a:t>
            </a:r>
          </a:p>
          <a:p>
            <a:r>
              <a:rPr lang="en-US" dirty="0"/>
              <a:t>space is proportional to the number of virtual particles</a:t>
            </a:r>
          </a:p>
          <a:p>
            <a:r>
              <a:rPr lang="en-US" dirty="0"/>
              <a:t>(or field lines) that penetrate that region of space (in the picture I just draw one, but generally, it’s much more).  More specifically, it is proportional to the </a:t>
            </a:r>
            <a:r>
              <a:rPr lang="en-US" i="1" dirty="0"/>
              <a:t>density</a:t>
            </a:r>
            <a:r>
              <a:rPr lang="en-US" dirty="0"/>
              <a:t> of field lines there, i.e. the number of field lines </a:t>
            </a:r>
            <a:r>
              <a:rPr lang="en-US" i="1" dirty="0"/>
              <a:t>per m</a:t>
            </a:r>
            <a:r>
              <a:rPr lang="en-US" i="1" baseline="30000" dirty="0"/>
              <a:t>2</a:t>
            </a:r>
            <a:r>
              <a:rPr lang="en-US" i="1" dirty="0"/>
              <a:t> </a:t>
            </a:r>
            <a:r>
              <a:rPr lang="en-US" dirty="0"/>
              <a:t>of surface</a:t>
            </a:r>
            <a:r>
              <a:rPr lang="en-US" i="1" dirty="0"/>
              <a:t> </a:t>
            </a:r>
            <a:r>
              <a:rPr lang="en-US" dirty="0"/>
              <a:t>area</a:t>
            </a:r>
            <a:r>
              <a:rPr lang="en-US" i="1" dirty="0"/>
              <a:t> </a:t>
            </a:r>
            <a:r>
              <a:rPr lang="en-US" dirty="0"/>
              <a:t>that penetrate that region of space.   </a:t>
            </a:r>
          </a:p>
        </p:txBody>
      </p:sp>
      <p:sp>
        <p:nvSpPr>
          <p:cNvPr id="7" name="TextBox 6">
            <a:extLst>
              <a:ext uri="{FF2B5EF4-FFF2-40B4-BE49-F238E27FC236}">
                <a16:creationId xmlns:a16="http://schemas.microsoft.com/office/drawing/2014/main" id="{120E3C15-A081-4349-9A46-7B8484872695}"/>
              </a:ext>
            </a:extLst>
          </p:cNvPr>
          <p:cNvSpPr txBox="1"/>
          <p:nvPr/>
        </p:nvSpPr>
        <p:spPr>
          <a:xfrm>
            <a:off x="468925" y="1445813"/>
            <a:ext cx="5245347" cy="1477328"/>
          </a:xfrm>
          <a:prstGeom prst="rect">
            <a:avLst/>
          </a:prstGeom>
          <a:noFill/>
        </p:spPr>
        <p:txBody>
          <a:bodyPr wrap="none" rtlCol="0">
            <a:spAutoFit/>
          </a:bodyPr>
          <a:lstStyle/>
          <a:p>
            <a:r>
              <a:rPr lang="en-US" dirty="0"/>
              <a:t>The number of virtual particles radiated (or drawn in) </a:t>
            </a:r>
          </a:p>
          <a:p>
            <a:r>
              <a:rPr lang="en-US" dirty="0"/>
              <a:t>is proportional to the magnitude of the charge itself. </a:t>
            </a:r>
          </a:p>
          <a:p>
            <a:r>
              <a:rPr lang="en-US" dirty="0"/>
              <a:t>So if we double the charge, we will get double the </a:t>
            </a:r>
          </a:p>
          <a:p>
            <a:r>
              <a:rPr lang="en-US" dirty="0"/>
              <a:t>number of virtual particles, i.e. double the number of </a:t>
            </a:r>
          </a:p>
          <a:p>
            <a:r>
              <a:rPr lang="en-US" dirty="0"/>
              <a:t>field lines.  </a:t>
            </a:r>
          </a:p>
        </p:txBody>
      </p:sp>
      <p:graphicFrame>
        <p:nvGraphicFramePr>
          <p:cNvPr id="9" name="Object 8">
            <a:extLst>
              <a:ext uri="{FF2B5EF4-FFF2-40B4-BE49-F238E27FC236}">
                <a16:creationId xmlns:a16="http://schemas.microsoft.com/office/drawing/2014/main" id="{9FDF4AC5-0A67-4A47-AA45-830F53487B85}"/>
              </a:ext>
            </a:extLst>
          </p:cNvPr>
          <p:cNvGraphicFramePr>
            <a:graphicFrameLocks noChangeAspect="1"/>
          </p:cNvGraphicFramePr>
          <p:nvPr>
            <p:extLst>
              <p:ext uri="{D42A27DB-BD31-4B8C-83A1-F6EECF244321}">
                <p14:modId xmlns:p14="http://schemas.microsoft.com/office/powerpoint/2010/main" val="2520789205"/>
              </p:ext>
            </p:extLst>
          </p:nvPr>
        </p:nvGraphicFramePr>
        <p:xfrm>
          <a:off x="9153525" y="4460852"/>
          <a:ext cx="2513012" cy="663575"/>
        </p:xfrm>
        <a:graphic>
          <a:graphicData uri="http://schemas.openxmlformats.org/presentationml/2006/ole">
            <mc:AlternateContent xmlns:mc="http://schemas.openxmlformats.org/markup-compatibility/2006">
              <mc:Choice xmlns:v="urn:schemas-microsoft-com:vml" Requires="v">
                <p:oleObj name="Equation" r:id="rId6" imgW="1587240" imgH="419040" progId="Equation.DSMT4">
                  <p:embed/>
                </p:oleObj>
              </mc:Choice>
              <mc:Fallback>
                <p:oleObj name="Equation" r:id="rId6" imgW="1587240" imgH="419040" progId="Equation.DSMT4">
                  <p:embed/>
                  <p:pic>
                    <p:nvPicPr>
                      <p:cNvPr id="0" name=""/>
                      <p:cNvPicPr/>
                      <p:nvPr/>
                    </p:nvPicPr>
                    <p:blipFill>
                      <a:blip r:embed="rId7"/>
                      <a:stretch>
                        <a:fillRect/>
                      </a:stretch>
                    </p:blipFill>
                    <p:spPr>
                      <a:xfrm>
                        <a:off x="9153525" y="4460852"/>
                        <a:ext cx="2513012" cy="66357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618B6358-96E5-40EF-967B-709089B87A6E}"/>
              </a:ext>
            </a:extLst>
          </p:cNvPr>
          <p:cNvGraphicFramePr>
            <a:graphicFrameLocks noChangeAspect="1"/>
          </p:cNvGraphicFramePr>
          <p:nvPr>
            <p:extLst>
              <p:ext uri="{D42A27DB-BD31-4B8C-83A1-F6EECF244321}">
                <p14:modId xmlns:p14="http://schemas.microsoft.com/office/powerpoint/2010/main" val="3327426458"/>
              </p:ext>
            </p:extLst>
          </p:nvPr>
        </p:nvGraphicFramePr>
        <p:xfrm>
          <a:off x="6018213" y="3579813"/>
          <a:ext cx="2917825" cy="2192337"/>
        </p:xfrm>
        <a:graphic>
          <a:graphicData uri="http://schemas.openxmlformats.org/presentationml/2006/ole">
            <mc:AlternateContent xmlns:mc="http://schemas.openxmlformats.org/markup-compatibility/2006">
              <mc:Choice xmlns:v="urn:schemas-microsoft-com:vml" Requires="v">
                <p:oleObj name="Bitmap Image" r:id="rId8" imgW="1257480" imgH="945000" progId="Paint.Picture">
                  <p:embed/>
                </p:oleObj>
              </mc:Choice>
              <mc:Fallback>
                <p:oleObj name="Bitmap Image" r:id="rId8" imgW="1257480" imgH="945000" progId="Paint.Picture">
                  <p:embed/>
                  <p:pic>
                    <p:nvPicPr>
                      <p:cNvPr id="3" name="Object 2">
                        <a:extLst>
                          <a:ext uri="{FF2B5EF4-FFF2-40B4-BE49-F238E27FC236}">
                            <a16:creationId xmlns:a16="http://schemas.microsoft.com/office/drawing/2014/main" id="{3BC909C8-5C20-4CE2-BFA9-9F104D11A9E3}"/>
                          </a:ext>
                        </a:extLst>
                      </p:cNvPr>
                      <p:cNvPicPr>
                        <a:picLocks noChangeAspect="1" noChangeArrowheads="1"/>
                      </p:cNvPicPr>
                      <p:nvPr/>
                    </p:nvPicPr>
                    <p:blipFill>
                      <a:blip r:embed="rId9"/>
                      <a:srcRect/>
                      <a:stretch>
                        <a:fillRect/>
                      </a:stretch>
                    </p:blipFill>
                    <p:spPr bwMode="auto">
                      <a:xfrm>
                        <a:off x="6018213" y="3579813"/>
                        <a:ext cx="2917825" cy="2192337"/>
                      </a:xfrm>
                      <a:prstGeom prst="rect">
                        <a:avLst/>
                      </a:prstGeom>
                      <a:noFill/>
                    </p:spPr>
                  </p:pic>
                </p:oleObj>
              </mc:Fallback>
            </mc:AlternateContent>
          </a:graphicData>
        </a:graphic>
      </p:graphicFrame>
      <p:cxnSp>
        <p:nvCxnSpPr>
          <p:cNvPr id="14" name="Straight Arrow Connector 13">
            <a:extLst>
              <a:ext uri="{FF2B5EF4-FFF2-40B4-BE49-F238E27FC236}">
                <a16:creationId xmlns:a16="http://schemas.microsoft.com/office/drawing/2014/main" id="{6E49097C-6743-429A-9246-ABB753DE1F03}"/>
              </a:ext>
            </a:extLst>
          </p:cNvPr>
          <p:cNvCxnSpPr/>
          <p:nvPr/>
        </p:nvCxnSpPr>
        <p:spPr>
          <a:xfrm flipV="1">
            <a:off x="9153525" y="5029200"/>
            <a:ext cx="477492" cy="705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6D71624-7B42-4E62-A96C-F7EEC0448D9E}"/>
              </a:ext>
            </a:extLst>
          </p:cNvPr>
          <p:cNvCxnSpPr>
            <a:cxnSpLocks/>
          </p:cNvCxnSpPr>
          <p:nvPr/>
        </p:nvCxnSpPr>
        <p:spPr>
          <a:xfrm flipH="1" flipV="1">
            <a:off x="10330375" y="5194387"/>
            <a:ext cx="363987" cy="630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2FBDF1D-98EE-4347-97B2-8A70BF294A0F}"/>
              </a:ext>
            </a:extLst>
          </p:cNvPr>
          <p:cNvCxnSpPr/>
          <p:nvPr/>
        </p:nvCxnSpPr>
        <p:spPr>
          <a:xfrm flipH="1">
            <a:off x="10330375" y="4184374"/>
            <a:ext cx="543034" cy="2764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DE94A10-FB79-44CF-922B-E5662419E118}"/>
              </a:ext>
            </a:extLst>
          </p:cNvPr>
          <p:cNvSpPr txBox="1"/>
          <p:nvPr/>
        </p:nvSpPr>
        <p:spPr>
          <a:xfrm>
            <a:off x="7895953" y="5784573"/>
            <a:ext cx="2022861" cy="584775"/>
          </a:xfrm>
          <a:prstGeom prst="rect">
            <a:avLst/>
          </a:prstGeom>
          <a:noFill/>
        </p:spPr>
        <p:txBody>
          <a:bodyPr wrap="none" rtlCol="0">
            <a:spAutoFit/>
          </a:bodyPr>
          <a:lstStyle/>
          <a:p>
            <a:r>
              <a:rPr lang="en-US" sz="1600" dirty="0"/>
              <a:t># field lines generated</a:t>
            </a:r>
          </a:p>
          <a:p>
            <a:r>
              <a:rPr lang="en-US" sz="1600" dirty="0"/>
              <a:t>is proportional to q</a:t>
            </a:r>
          </a:p>
        </p:txBody>
      </p:sp>
      <p:sp>
        <p:nvSpPr>
          <p:cNvPr id="21" name="TextBox 20">
            <a:extLst>
              <a:ext uri="{FF2B5EF4-FFF2-40B4-BE49-F238E27FC236}">
                <a16:creationId xmlns:a16="http://schemas.microsoft.com/office/drawing/2014/main" id="{54FC8D0B-1998-482A-A5E9-D8AC18F349FB}"/>
              </a:ext>
            </a:extLst>
          </p:cNvPr>
          <p:cNvSpPr txBox="1"/>
          <p:nvPr/>
        </p:nvSpPr>
        <p:spPr>
          <a:xfrm>
            <a:off x="9631017" y="3484448"/>
            <a:ext cx="2599943" cy="646331"/>
          </a:xfrm>
          <a:prstGeom prst="rect">
            <a:avLst/>
          </a:prstGeom>
          <a:noFill/>
        </p:spPr>
        <p:txBody>
          <a:bodyPr wrap="none" rtlCol="0">
            <a:spAutoFit/>
          </a:bodyPr>
          <a:lstStyle/>
          <a:p>
            <a:r>
              <a:rPr lang="en-US" dirty="0"/>
              <a:t>fraction of field lines that </a:t>
            </a:r>
          </a:p>
          <a:p>
            <a:r>
              <a:rPr lang="en-US" dirty="0"/>
              <a:t>pass through </a:t>
            </a:r>
            <a:r>
              <a:rPr lang="en-US" dirty="0" err="1"/>
              <a:t>dA</a:t>
            </a:r>
            <a:endParaRPr lang="en-US" dirty="0"/>
          </a:p>
        </p:txBody>
      </p:sp>
      <p:sp>
        <p:nvSpPr>
          <p:cNvPr id="22" name="TextBox 21">
            <a:extLst>
              <a:ext uri="{FF2B5EF4-FFF2-40B4-BE49-F238E27FC236}">
                <a16:creationId xmlns:a16="http://schemas.microsoft.com/office/drawing/2014/main" id="{0D66EB81-CA52-4EEC-9FFE-AA2D0CE7CF5C}"/>
              </a:ext>
            </a:extLst>
          </p:cNvPr>
          <p:cNvSpPr txBox="1"/>
          <p:nvPr/>
        </p:nvSpPr>
        <p:spPr>
          <a:xfrm>
            <a:off x="10157506" y="5848745"/>
            <a:ext cx="1888081" cy="646331"/>
          </a:xfrm>
          <a:prstGeom prst="rect">
            <a:avLst/>
          </a:prstGeom>
          <a:noFill/>
        </p:spPr>
        <p:txBody>
          <a:bodyPr wrap="none" rtlCol="0">
            <a:spAutoFit/>
          </a:bodyPr>
          <a:lstStyle/>
          <a:p>
            <a:r>
              <a:rPr lang="en-US" dirty="0"/>
              <a:t>dividing by </a:t>
            </a:r>
            <a:r>
              <a:rPr lang="en-US" dirty="0" err="1"/>
              <a:t>dA</a:t>
            </a:r>
            <a:r>
              <a:rPr lang="en-US" dirty="0"/>
              <a:t> </a:t>
            </a:r>
          </a:p>
          <a:p>
            <a:r>
              <a:rPr lang="en-US" dirty="0"/>
              <a:t>to get the density </a:t>
            </a:r>
          </a:p>
        </p:txBody>
      </p:sp>
    </p:spTree>
    <p:extLst>
      <p:ext uri="{BB962C8B-B14F-4D97-AF65-F5344CB8AC3E}">
        <p14:creationId xmlns:p14="http://schemas.microsoft.com/office/powerpoint/2010/main" val="2340161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423DF-63E0-4250-B955-C3D46321E75B}"/>
              </a:ext>
            </a:extLst>
          </p:cNvPr>
          <p:cNvSpPr txBox="1">
            <a:spLocks/>
          </p:cNvSpPr>
          <p:nvPr/>
        </p:nvSpPr>
        <p:spPr>
          <a:xfrm>
            <a:off x="4147930" y="545894"/>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A.1 Coulomb’s Law</a:t>
            </a:r>
            <a:endParaRPr lang="en-US" sz="3200" b="1" u="sng" dirty="0">
              <a:latin typeface="+mn-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F03E72F-7606-4D77-AC8C-EA5558E8F6D4}"/>
                  </a:ext>
                </a:extLst>
              </p:cNvPr>
              <p:cNvSpPr txBox="1"/>
              <p:nvPr/>
            </p:nvSpPr>
            <p:spPr>
              <a:xfrm>
                <a:off x="894448" y="1419060"/>
                <a:ext cx="10222996" cy="646331"/>
              </a:xfrm>
              <a:prstGeom prst="rect">
                <a:avLst/>
              </a:prstGeom>
              <a:noFill/>
            </p:spPr>
            <p:txBody>
              <a:bodyPr wrap="square" rtlCol="0">
                <a:spAutoFit/>
              </a:bodyPr>
              <a:lstStyle/>
              <a:p>
                <a:r>
                  <a:rPr lang="en-US" dirty="0"/>
                  <a:t>The constant of proportionality is 1/</a:t>
                </a:r>
                <a:r>
                  <a:rPr lang="el-GR" dirty="0"/>
                  <a:t>ε</a:t>
                </a:r>
                <a:r>
                  <a:rPr lang="en-US" baseline="-25000" dirty="0"/>
                  <a:t>0</a:t>
                </a:r>
                <a:r>
                  <a:rPr lang="en-US" dirty="0"/>
                  <a:t>, where </a:t>
                </a:r>
                <a:r>
                  <a:rPr lang="el-GR" dirty="0"/>
                  <a:t>ε</a:t>
                </a:r>
                <a:r>
                  <a:rPr lang="en-US" baseline="-25000" dirty="0"/>
                  <a:t>0 </a:t>
                </a:r>
                <a:r>
                  <a:rPr lang="en-US" dirty="0"/>
                  <a:t>is called the </a:t>
                </a:r>
                <a:r>
                  <a:rPr lang="en-US" i="1" dirty="0"/>
                  <a:t>permittivity of free space</a:t>
                </a:r>
                <a:r>
                  <a:rPr lang="en-US" dirty="0"/>
                  <a:t>: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0</m:t>
                        </m:r>
                      </m:sub>
                    </m:sSub>
                    <m:r>
                      <a:rPr lang="en-US" b="0" i="1" smtClean="0">
                        <a:latin typeface="Cambria Math" panose="02040503050406030204" pitchFamily="18" charset="0"/>
                        <a:ea typeface="Cambria Math" panose="02040503050406030204" pitchFamily="18" charset="0"/>
                      </a:rPr>
                      <m:t>=8.85×</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−12</m:t>
                        </m:r>
                      </m:sup>
                    </m:sSup>
                    <m:r>
                      <a:rPr lang="en-US" b="0" i="1" smtClean="0">
                        <a:latin typeface="Cambria Math" panose="02040503050406030204" pitchFamily="18" charset="0"/>
                        <a:ea typeface="Cambria Math" panose="02040503050406030204" pitchFamily="18" charset="0"/>
                      </a:rPr>
                      <m:t>𝐶</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𝑁</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𝑚</m:t>
                        </m:r>
                      </m:e>
                      <m:sup>
                        <m:r>
                          <a:rPr lang="en-US" b="0" i="1" smtClean="0">
                            <a:latin typeface="Cambria Math" panose="02040503050406030204" pitchFamily="18" charset="0"/>
                            <a:ea typeface="Cambria Math" panose="02040503050406030204" pitchFamily="18" charset="0"/>
                          </a:rPr>
                          <m:t>2</m:t>
                        </m:r>
                      </m:sup>
                    </m:sSup>
                  </m:oMath>
                </a14:m>
                <a:r>
                  <a:rPr lang="en-US" dirty="0"/>
                  <a:t>.   And so we can write:</a:t>
                </a:r>
              </a:p>
            </p:txBody>
          </p:sp>
        </mc:Choice>
        <mc:Fallback xmlns="">
          <p:sp>
            <p:nvSpPr>
              <p:cNvPr id="3" name="TextBox 2">
                <a:extLst>
                  <a:ext uri="{FF2B5EF4-FFF2-40B4-BE49-F238E27FC236}">
                    <a16:creationId xmlns:a16="http://schemas.microsoft.com/office/drawing/2014/main" id="{4F03E72F-7606-4D77-AC8C-EA5558E8F6D4}"/>
                  </a:ext>
                </a:extLst>
              </p:cNvPr>
              <p:cNvSpPr txBox="1">
                <a:spLocks noRot="1" noChangeAspect="1" noMove="1" noResize="1" noEditPoints="1" noAdjustHandles="1" noChangeArrowheads="1" noChangeShapeType="1" noTextEdit="1"/>
              </p:cNvSpPr>
              <p:nvPr/>
            </p:nvSpPr>
            <p:spPr>
              <a:xfrm>
                <a:off x="894448" y="1419060"/>
                <a:ext cx="10222996" cy="646331"/>
              </a:xfrm>
              <a:prstGeom prst="rect">
                <a:avLst/>
              </a:prstGeom>
              <a:blipFill>
                <a:blip r:embed="rId3"/>
                <a:stretch>
                  <a:fillRect l="-537" t="-5660" b="-14151"/>
                </a:stretch>
              </a:blipFill>
            </p:spPr>
            <p:txBody>
              <a:bodyPr/>
              <a:lstStyle/>
              <a:p>
                <a:r>
                  <a:rPr lang="en-US">
                    <a:noFill/>
                  </a:rPr>
                  <a:t> </a:t>
                </a:r>
              </a:p>
            </p:txBody>
          </p:sp>
        </mc:Fallback>
      </mc:AlternateContent>
      <p:graphicFrame>
        <p:nvGraphicFramePr>
          <p:cNvPr id="6" name="Object 5">
            <a:extLst>
              <a:ext uri="{FF2B5EF4-FFF2-40B4-BE49-F238E27FC236}">
                <a16:creationId xmlns:a16="http://schemas.microsoft.com/office/drawing/2014/main" id="{2B18A062-7F60-4D84-8B19-E04184E3FA4F}"/>
              </a:ext>
            </a:extLst>
          </p:cNvPr>
          <p:cNvGraphicFramePr>
            <a:graphicFrameLocks noChangeAspect="1"/>
          </p:cNvGraphicFramePr>
          <p:nvPr>
            <p:extLst>
              <p:ext uri="{D42A27DB-BD31-4B8C-83A1-F6EECF244321}">
                <p14:modId xmlns:p14="http://schemas.microsoft.com/office/powerpoint/2010/main" val="305345328"/>
              </p:ext>
            </p:extLst>
          </p:nvPr>
        </p:nvGraphicFramePr>
        <p:xfrm>
          <a:off x="984502" y="2328218"/>
          <a:ext cx="1388131" cy="737445"/>
        </p:xfrm>
        <a:graphic>
          <a:graphicData uri="http://schemas.openxmlformats.org/presentationml/2006/ole">
            <mc:AlternateContent xmlns:mc="http://schemas.openxmlformats.org/markup-compatibility/2006">
              <mc:Choice xmlns:v="urn:schemas-microsoft-com:vml" Requires="v">
                <p:oleObj name="Equation" r:id="rId4" imgW="812520" imgH="431640" progId="Equation.DSMT4">
                  <p:embed/>
                </p:oleObj>
              </mc:Choice>
              <mc:Fallback>
                <p:oleObj name="Equation" r:id="rId4" imgW="812520" imgH="431640" progId="Equation.DSMT4">
                  <p:embed/>
                  <p:pic>
                    <p:nvPicPr>
                      <p:cNvPr id="0" name=""/>
                      <p:cNvPicPr/>
                      <p:nvPr/>
                    </p:nvPicPr>
                    <p:blipFill>
                      <a:blip r:embed="rId5"/>
                      <a:stretch>
                        <a:fillRect/>
                      </a:stretch>
                    </p:blipFill>
                    <p:spPr>
                      <a:xfrm>
                        <a:off x="984502" y="2328218"/>
                        <a:ext cx="1388131" cy="73744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E5BD3F5-8E8A-4719-9787-AA1BF3107F12}"/>
                  </a:ext>
                </a:extLst>
              </p:cNvPr>
              <p:cNvSpPr txBox="1"/>
              <p:nvPr/>
            </p:nvSpPr>
            <p:spPr>
              <a:xfrm>
                <a:off x="894448" y="3328490"/>
                <a:ext cx="10403104" cy="369332"/>
              </a:xfrm>
              <a:prstGeom prst="rect">
                <a:avLst/>
              </a:prstGeom>
              <a:noFill/>
            </p:spPr>
            <p:txBody>
              <a:bodyPr wrap="none" rtlCol="0">
                <a:spAutoFit/>
              </a:bodyPr>
              <a:lstStyle/>
              <a:p>
                <a:r>
                  <a:rPr lang="en-US" dirty="0"/>
                  <a:t>But then the constant 1/4</a:t>
                </a:r>
                <a14:m>
                  <m:oMath xmlns:m="http://schemas.openxmlformats.org/officeDocument/2006/math">
                    <m:r>
                      <a:rPr lang="en-US" i="1" smtClean="0">
                        <a:latin typeface="Cambria Math" panose="02040503050406030204" pitchFamily="18" charset="0"/>
                        <a:ea typeface="Cambria Math" panose="02040503050406030204" pitchFamily="18" charset="0"/>
                      </a:rPr>
                      <m:t>𝜋𝜀</m:t>
                    </m:r>
                  </m:oMath>
                </a14:m>
                <a:r>
                  <a:rPr lang="en-US" baseline="-25000" dirty="0"/>
                  <a:t>0</a:t>
                </a:r>
                <a:r>
                  <a:rPr lang="en-US" dirty="0"/>
                  <a:t> is itself defined, as k, which works out to k = </a:t>
                </a:r>
                <a14:m>
                  <m:oMath xmlns:m="http://schemas.openxmlformats.org/officeDocument/2006/math">
                    <m:r>
                      <a:rPr lang="en-US">
                        <a:latin typeface="Cambria Math" panose="02040503050406030204" pitchFamily="18" charset="0"/>
                      </a:rPr>
                      <m:t>9</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9</m:t>
                        </m:r>
                      </m:sup>
                    </m:sSup>
                  </m:oMath>
                </a14:m>
                <a:r>
                  <a:rPr lang="en-US" dirty="0"/>
                  <a:t>  </a:t>
                </a:r>
                <a14:m>
                  <m:oMath xmlns:m="http://schemas.openxmlformats.org/officeDocument/2006/math">
                    <m:r>
                      <a:rPr lang="en-US" b="0" i="1" smtClean="0">
                        <a:latin typeface="Cambria Math" panose="02040503050406030204" pitchFamily="18" charset="0"/>
                      </a:rPr>
                      <m:t>𝑁</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𝐶</m:t>
                    </m:r>
                  </m:oMath>
                </a14:m>
                <a:r>
                  <a:rPr lang="en-US" dirty="0"/>
                  <a:t>.  So we can write:</a:t>
                </a:r>
              </a:p>
            </p:txBody>
          </p:sp>
        </mc:Choice>
        <mc:Fallback xmlns="">
          <p:sp>
            <p:nvSpPr>
              <p:cNvPr id="7" name="TextBox 6">
                <a:extLst>
                  <a:ext uri="{FF2B5EF4-FFF2-40B4-BE49-F238E27FC236}">
                    <a16:creationId xmlns:a16="http://schemas.microsoft.com/office/drawing/2014/main" id="{8E5BD3F5-8E8A-4719-9787-AA1BF3107F12}"/>
                  </a:ext>
                </a:extLst>
              </p:cNvPr>
              <p:cNvSpPr txBox="1">
                <a:spLocks noRot="1" noChangeAspect="1" noMove="1" noResize="1" noEditPoints="1" noAdjustHandles="1" noChangeArrowheads="1" noChangeShapeType="1" noTextEdit="1"/>
              </p:cNvSpPr>
              <p:nvPr/>
            </p:nvSpPr>
            <p:spPr>
              <a:xfrm>
                <a:off x="894448" y="3328490"/>
                <a:ext cx="10403104" cy="369332"/>
              </a:xfrm>
              <a:prstGeom prst="rect">
                <a:avLst/>
              </a:prstGeom>
              <a:blipFill>
                <a:blip r:embed="rId6"/>
                <a:stretch>
                  <a:fillRect l="-528" t="-8197" r="-234" b="-24590"/>
                </a:stretch>
              </a:blipFill>
            </p:spPr>
            <p:txBody>
              <a:bodyPr/>
              <a:lstStyle/>
              <a:p>
                <a:r>
                  <a:rPr lang="en-US">
                    <a:noFill/>
                  </a:rPr>
                  <a:t> </a:t>
                </a:r>
              </a:p>
            </p:txBody>
          </p:sp>
        </mc:Fallback>
      </mc:AlternateContent>
      <p:graphicFrame>
        <p:nvGraphicFramePr>
          <p:cNvPr id="8" name="Object 7">
            <a:extLst>
              <a:ext uri="{FF2B5EF4-FFF2-40B4-BE49-F238E27FC236}">
                <a16:creationId xmlns:a16="http://schemas.microsoft.com/office/drawing/2014/main" id="{373BABFA-4163-45A7-8456-2EFE524FE7FD}"/>
              </a:ext>
            </a:extLst>
          </p:cNvPr>
          <p:cNvGraphicFramePr>
            <a:graphicFrameLocks noChangeAspect="1"/>
          </p:cNvGraphicFramePr>
          <p:nvPr>
            <p:extLst>
              <p:ext uri="{D42A27DB-BD31-4B8C-83A1-F6EECF244321}">
                <p14:modId xmlns:p14="http://schemas.microsoft.com/office/powerpoint/2010/main" val="4262096382"/>
              </p:ext>
            </p:extLst>
          </p:nvPr>
        </p:nvGraphicFramePr>
        <p:xfrm>
          <a:off x="984502" y="3971574"/>
          <a:ext cx="8542338" cy="714375"/>
        </p:xfrm>
        <a:graphic>
          <a:graphicData uri="http://schemas.openxmlformats.org/presentationml/2006/ole">
            <mc:AlternateContent xmlns:mc="http://schemas.openxmlformats.org/markup-compatibility/2006">
              <mc:Choice xmlns:v="urn:schemas-microsoft-com:vml" Requires="v">
                <p:oleObj name="Equation" r:id="rId7" imgW="5003640" imgH="419040" progId="Equation.DSMT4">
                  <p:embed/>
                </p:oleObj>
              </mc:Choice>
              <mc:Fallback>
                <p:oleObj name="Equation" r:id="rId7" imgW="5003640" imgH="419040" progId="Equation.DSMT4">
                  <p:embed/>
                  <p:pic>
                    <p:nvPicPr>
                      <p:cNvPr id="6" name="Object 5">
                        <a:extLst>
                          <a:ext uri="{FF2B5EF4-FFF2-40B4-BE49-F238E27FC236}">
                            <a16:creationId xmlns:a16="http://schemas.microsoft.com/office/drawing/2014/main" id="{2B18A062-7F60-4D84-8B19-E04184E3FA4F}"/>
                          </a:ext>
                        </a:extLst>
                      </p:cNvPr>
                      <p:cNvPicPr/>
                      <p:nvPr/>
                    </p:nvPicPr>
                    <p:blipFill>
                      <a:blip r:embed="rId8"/>
                      <a:stretch>
                        <a:fillRect/>
                      </a:stretch>
                    </p:blipFill>
                    <p:spPr>
                      <a:xfrm>
                        <a:off x="984502" y="3971574"/>
                        <a:ext cx="8542338" cy="714375"/>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0A5BC73D-74CB-468D-A909-345F2297445C}"/>
              </a:ext>
            </a:extLst>
          </p:cNvPr>
          <p:cNvSpPr txBox="1"/>
          <p:nvPr/>
        </p:nvSpPr>
        <p:spPr>
          <a:xfrm>
            <a:off x="2842517" y="2502410"/>
            <a:ext cx="4280980" cy="369332"/>
          </a:xfrm>
          <a:prstGeom prst="rect">
            <a:avLst/>
          </a:prstGeom>
          <a:noFill/>
        </p:spPr>
        <p:txBody>
          <a:bodyPr wrap="none" rtlCol="0">
            <a:spAutoFit/>
          </a:bodyPr>
          <a:lstStyle/>
          <a:p>
            <a:r>
              <a:rPr lang="en-US" dirty="0"/>
              <a:t>note this makes the units of E equal to N/C.</a:t>
            </a:r>
          </a:p>
        </p:txBody>
      </p:sp>
      <p:sp>
        <p:nvSpPr>
          <p:cNvPr id="4" name="TextBox 3">
            <a:extLst>
              <a:ext uri="{FF2B5EF4-FFF2-40B4-BE49-F238E27FC236}">
                <a16:creationId xmlns:a16="http://schemas.microsoft.com/office/drawing/2014/main" id="{417D2D38-9713-4A5A-AFC7-312DB08C46AA}"/>
              </a:ext>
            </a:extLst>
          </p:cNvPr>
          <p:cNvSpPr txBox="1"/>
          <p:nvPr/>
        </p:nvSpPr>
        <p:spPr>
          <a:xfrm>
            <a:off x="894448" y="5460403"/>
            <a:ext cx="8721618" cy="369332"/>
          </a:xfrm>
          <a:prstGeom prst="rect">
            <a:avLst/>
          </a:prstGeom>
          <a:noFill/>
        </p:spPr>
        <p:txBody>
          <a:bodyPr wrap="none" rtlCol="0">
            <a:spAutoFit/>
          </a:bodyPr>
          <a:lstStyle/>
          <a:p>
            <a:r>
              <a:rPr lang="en-US" dirty="0">
                <a:hlinkClick r:id="rId9"/>
              </a:rPr>
              <a:t>https://phet.colorado.edu/sims/html/charges-and-fields/latest/charges-and-fields_en.html</a:t>
            </a:r>
            <a:endParaRPr lang="en-US" dirty="0"/>
          </a:p>
        </p:txBody>
      </p:sp>
      <p:sp>
        <p:nvSpPr>
          <p:cNvPr id="5" name="TextBox 4">
            <a:extLst>
              <a:ext uri="{FF2B5EF4-FFF2-40B4-BE49-F238E27FC236}">
                <a16:creationId xmlns:a16="http://schemas.microsoft.com/office/drawing/2014/main" id="{C6A7B58E-9696-4E82-8BCC-76CC5906790C}"/>
              </a:ext>
            </a:extLst>
          </p:cNvPr>
          <p:cNvSpPr txBox="1"/>
          <p:nvPr/>
        </p:nvSpPr>
        <p:spPr>
          <a:xfrm>
            <a:off x="894448" y="5100386"/>
            <a:ext cx="8303812" cy="369332"/>
          </a:xfrm>
          <a:prstGeom prst="rect">
            <a:avLst/>
          </a:prstGeom>
          <a:noFill/>
        </p:spPr>
        <p:txBody>
          <a:bodyPr wrap="none" rtlCol="0">
            <a:spAutoFit/>
          </a:bodyPr>
          <a:lstStyle/>
          <a:p>
            <a:r>
              <a:rPr lang="en-US" dirty="0"/>
              <a:t>A good website to help you visualize the electric created by an array of charges is here:</a:t>
            </a:r>
          </a:p>
        </p:txBody>
      </p:sp>
    </p:spTree>
    <p:extLst>
      <p:ext uri="{BB962C8B-B14F-4D97-AF65-F5344CB8AC3E}">
        <p14:creationId xmlns:p14="http://schemas.microsoft.com/office/powerpoint/2010/main" val="1216680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BA09DB-656B-4880-9BF2-87CF63B0BEB6}"/>
              </a:ext>
            </a:extLst>
          </p:cNvPr>
          <p:cNvSpPr txBox="1"/>
          <p:nvPr/>
        </p:nvSpPr>
        <p:spPr>
          <a:xfrm>
            <a:off x="749448" y="1024933"/>
            <a:ext cx="10357772" cy="646331"/>
          </a:xfrm>
          <a:prstGeom prst="rect">
            <a:avLst/>
          </a:prstGeom>
          <a:noFill/>
        </p:spPr>
        <p:txBody>
          <a:bodyPr wrap="none" rtlCol="0">
            <a:spAutoFit/>
          </a:bodyPr>
          <a:lstStyle/>
          <a:p>
            <a:r>
              <a:rPr lang="en-US" dirty="0">
                <a:solidFill>
                  <a:srgbClr val="0070C0"/>
                </a:solidFill>
              </a:rPr>
              <a:t>For example, consider an electron at the origin.  What is the strength and direction of the electric field at the </a:t>
            </a:r>
          </a:p>
          <a:p>
            <a:r>
              <a:rPr lang="en-US" dirty="0">
                <a:solidFill>
                  <a:srgbClr val="0070C0"/>
                </a:solidFill>
              </a:rPr>
              <a:t>indicated points?</a:t>
            </a:r>
          </a:p>
        </p:txBody>
      </p:sp>
      <p:sp>
        <p:nvSpPr>
          <p:cNvPr id="3" name="Title 1">
            <a:extLst>
              <a:ext uri="{FF2B5EF4-FFF2-40B4-BE49-F238E27FC236}">
                <a16:creationId xmlns:a16="http://schemas.microsoft.com/office/drawing/2014/main" id="{A54CE22F-7CFA-42D5-AADA-83096148CEC6}"/>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6" name="Rectangle 5">
            <a:extLst>
              <a:ext uri="{FF2B5EF4-FFF2-40B4-BE49-F238E27FC236}">
                <a16:creationId xmlns:a16="http://schemas.microsoft.com/office/drawing/2014/main" id="{EB1E32B5-DFE7-49F8-843E-64DB281918DF}"/>
              </a:ext>
            </a:extLst>
          </p:cNvPr>
          <p:cNvSpPr>
            <a:spLocks noChangeArrowheads="1"/>
          </p:cNvSpPr>
          <p:nvPr/>
        </p:nvSpPr>
        <p:spPr bwMode="auto">
          <a:xfrm>
            <a:off x="337931" y="20775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1B89C0E1-4996-4D9A-964E-09A2E6CDE466}"/>
              </a:ext>
            </a:extLst>
          </p:cNvPr>
          <p:cNvGraphicFramePr>
            <a:graphicFrameLocks noChangeAspect="1"/>
          </p:cNvGraphicFramePr>
          <p:nvPr>
            <p:extLst>
              <p:ext uri="{D42A27DB-BD31-4B8C-83A1-F6EECF244321}">
                <p14:modId xmlns:p14="http://schemas.microsoft.com/office/powerpoint/2010/main" val="3959457022"/>
              </p:ext>
            </p:extLst>
          </p:nvPr>
        </p:nvGraphicFramePr>
        <p:xfrm>
          <a:off x="517147" y="1865297"/>
          <a:ext cx="2742546" cy="2360189"/>
        </p:xfrm>
        <a:graphic>
          <a:graphicData uri="http://schemas.openxmlformats.org/presentationml/2006/ole">
            <mc:AlternateContent xmlns:mc="http://schemas.openxmlformats.org/markup-compatibility/2006">
              <mc:Choice xmlns:v="urn:schemas-microsoft-com:vml" Requires="v">
                <p:oleObj name="Bitmap Image" r:id="rId2" imgW="2301120" imgH="1981080" progId="Paint.Picture">
                  <p:embed/>
                </p:oleObj>
              </mc:Choice>
              <mc:Fallback>
                <p:oleObj name="Bitmap Image" r:id="rId2" imgW="2301120" imgH="1981080" progId="Paint.Picture">
                  <p:embed/>
                  <p:pic>
                    <p:nvPicPr>
                      <p:cNvPr id="0" name="Object 4"/>
                      <p:cNvPicPr>
                        <a:picLocks noChangeAspect="1" noChangeArrowheads="1"/>
                      </p:cNvPicPr>
                      <p:nvPr/>
                    </p:nvPicPr>
                    <p:blipFill>
                      <a:blip r:embed="rId3"/>
                      <a:srcRect/>
                      <a:stretch>
                        <a:fillRect/>
                      </a:stretch>
                    </p:blipFill>
                    <p:spPr bwMode="auto">
                      <a:xfrm>
                        <a:off x="517147" y="1865297"/>
                        <a:ext cx="2742546" cy="2360189"/>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9575AA35-EF11-46E9-9D7C-DE78EA6C7E9C}"/>
              </a:ext>
            </a:extLst>
          </p:cNvPr>
          <p:cNvSpPr txBox="1"/>
          <p:nvPr/>
        </p:nvSpPr>
        <p:spPr>
          <a:xfrm>
            <a:off x="3521766" y="1628722"/>
            <a:ext cx="2742546" cy="369332"/>
          </a:xfrm>
          <a:prstGeom prst="rect">
            <a:avLst/>
          </a:prstGeom>
          <a:noFill/>
        </p:spPr>
        <p:txBody>
          <a:bodyPr wrap="none" rtlCol="0">
            <a:spAutoFit/>
          </a:bodyPr>
          <a:lstStyle/>
          <a:p>
            <a:r>
              <a:rPr lang="en-US" dirty="0"/>
              <a:t>First we’ll draw the fields….</a:t>
            </a:r>
          </a:p>
        </p:txBody>
      </p:sp>
      <p:sp>
        <p:nvSpPr>
          <p:cNvPr id="12" name="TextBox 11">
            <a:extLst>
              <a:ext uri="{FF2B5EF4-FFF2-40B4-BE49-F238E27FC236}">
                <a16:creationId xmlns:a16="http://schemas.microsoft.com/office/drawing/2014/main" id="{DD6FDEA2-1321-4C83-B4E2-0DB7B84CC2E3}"/>
              </a:ext>
            </a:extLst>
          </p:cNvPr>
          <p:cNvSpPr txBox="1"/>
          <p:nvPr/>
        </p:nvSpPr>
        <p:spPr>
          <a:xfrm>
            <a:off x="6756850" y="1600693"/>
            <a:ext cx="4370940" cy="369332"/>
          </a:xfrm>
          <a:prstGeom prst="rect">
            <a:avLst/>
          </a:prstGeom>
          <a:noFill/>
        </p:spPr>
        <p:txBody>
          <a:bodyPr wrap="none" rtlCol="0">
            <a:spAutoFit/>
          </a:bodyPr>
          <a:lstStyle/>
          <a:p>
            <a:r>
              <a:rPr lang="en-US" dirty="0"/>
              <a:t>Then get the field strengths and directions….</a:t>
            </a:r>
          </a:p>
        </p:txBody>
      </p:sp>
      <p:graphicFrame>
        <p:nvGraphicFramePr>
          <p:cNvPr id="13" name="Object 12">
            <a:extLst>
              <a:ext uri="{FF2B5EF4-FFF2-40B4-BE49-F238E27FC236}">
                <a16:creationId xmlns:a16="http://schemas.microsoft.com/office/drawing/2014/main" id="{49EF302F-956F-49E9-80E3-89C1BF9F4865}"/>
              </a:ext>
            </a:extLst>
          </p:cNvPr>
          <p:cNvGraphicFramePr>
            <a:graphicFrameLocks noChangeAspect="1"/>
          </p:cNvGraphicFramePr>
          <p:nvPr>
            <p:extLst>
              <p:ext uri="{D42A27DB-BD31-4B8C-83A1-F6EECF244321}">
                <p14:modId xmlns:p14="http://schemas.microsoft.com/office/powerpoint/2010/main" val="4263768337"/>
              </p:ext>
            </p:extLst>
          </p:nvPr>
        </p:nvGraphicFramePr>
        <p:xfrm>
          <a:off x="3430433" y="4130067"/>
          <a:ext cx="2925212" cy="2270844"/>
        </p:xfrm>
        <a:graphic>
          <a:graphicData uri="http://schemas.openxmlformats.org/presentationml/2006/ole">
            <mc:AlternateContent xmlns:mc="http://schemas.openxmlformats.org/markup-compatibility/2006">
              <mc:Choice xmlns:v="urn:schemas-microsoft-com:vml" Requires="v">
                <p:oleObj name="Bitmap Image" r:id="rId4" imgW="2522160" imgH="1958400" progId="Paint.Picture">
                  <p:embed/>
                </p:oleObj>
              </mc:Choice>
              <mc:Fallback>
                <p:oleObj name="Bitmap Image" r:id="rId4" imgW="2522160" imgH="1958400" progId="Paint.Picture">
                  <p:embed/>
                  <p:pic>
                    <p:nvPicPr>
                      <p:cNvPr id="11" name="Object 10">
                        <a:extLst>
                          <a:ext uri="{FF2B5EF4-FFF2-40B4-BE49-F238E27FC236}">
                            <a16:creationId xmlns:a16="http://schemas.microsoft.com/office/drawing/2014/main" id="{FF6348B6-778F-4FCC-B9D6-1B097E46109D}"/>
                          </a:ext>
                        </a:extLst>
                      </p:cNvPr>
                      <p:cNvPicPr>
                        <a:picLocks noChangeAspect="1" noChangeArrowheads="1"/>
                      </p:cNvPicPr>
                      <p:nvPr/>
                    </p:nvPicPr>
                    <p:blipFill>
                      <a:blip r:embed="rId5"/>
                      <a:srcRect/>
                      <a:stretch>
                        <a:fillRect/>
                      </a:stretch>
                    </p:blipFill>
                    <p:spPr bwMode="auto">
                      <a:xfrm>
                        <a:off x="3430433" y="4130067"/>
                        <a:ext cx="2925212" cy="2270844"/>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AD1B58C8-7787-4D84-A00E-F57AB9AD3AB6}"/>
              </a:ext>
            </a:extLst>
          </p:cNvPr>
          <p:cNvGraphicFramePr>
            <a:graphicFrameLocks noChangeAspect="1"/>
          </p:cNvGraphicFramePr>
          <p:nvPr>
            <p:extLst>
              <p:ext uri="{D42A27DB-BD31-4B8C-83A1-F6EECF244321}">
                <p14:modId xmlns:p14="http://schemas.microsoft.com/office/powerpoint/2010/main" val="1825496239"/>
              </p:ext>
            </p:extLst>
          </p:nvPr>
        </p:nvGraphicFramePr>
        <p:xfrm>
          <a:off x="6907213" y="2078038"/>
          <a:ext cx="1538287" cy="501650"/>
        </p:xfrm>
        <a:graphic>
          <a:graphicData uri="http://schemas.openxmlformats.org/presentationml/2006/ole">
            <mc:AlternateContent xmlns:mc="http://schemas.openxmlformats.org/markup-compatibility/2006">
              <mc:Choice xmlns:v="urn:schemas-microsoft-com:vml" Requires="v">
                <p:oleObj name="Equation" r:id="rId6" imgW="1282680" imgH="419040" progId="Equation.DSMT4">
                  <p:embed/>
                </p:oleObj>
              </mc:Choice>
              <mc:Fallback>
                <p:oleObj name="Equation" r:id="rId6" imgW="1282680" imgH="419040" progId="Equation.DSMT4">
                  <p:embed/>
                  <p:pic>
                    <p:nvPicPr>
                      <p:cNvPr id="0" name=""/>
                      <p:cNvPicPr/>
                      <p:nvPr/>
                    </p:nvPicPr>
                    <p:blipFill>
                      <a:blip r:embed="rId7"/>
                      <a:stretch>
                        <a:fillRect/>
                      </a:stretch>
                    </p:blipFill>
                    <p:spPr>
                      <a:xfrm>
                        <a:off x="6907213" y="2078038"/>
                        <a:ext cx="1538287" cy="50165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054ACEA9-18F9-4463-B6EB-4E8F0792A33F}"/>
              </a:ext>
            </a:extLst>
          </p:cNvPr>
          <p:cNvGraphicFramePr>
            <a:graphicFrameLocks noChangeAspect="1"/>
          </p:cNvGraphicFramePr>
          <p:nvPr>
            <p:extLst>
              <p:ext uri="{D42A27DB-BD31-4B8C-83A1-F6EECF244321}">
                <p14:modId xmlns:p14="http://schemas.microsoft.com/office/powerpoint/2010/main" val="4077069296"/>
              </p:ext>
            </p:extLst>
          </p:nvPr>
        </p:nvGraphicFramePr>
        <p:xfrm>
          <a:off x="6959497" y="2619712"/>
          <a:ext cx="2044700" cy="531813"/>
        </p:xfrm>
        <a:graphic>
          <a:graphicData uri="http://schemas.openxmlformats.org/presentationml/2006/ole">
            <mc:AlternateContent xmlns:mc="http://schemas.openxmlformats.org/markup-compatibility/2006">
              <mc:Choice xmlns:v="urn:schemas-microsoft-com:vml" Requires="v">
                <p:oleObj name="Equation" r:id="rId8" imgW="1701720" imgH="444240" progId="Equation.DSMT4">
                  <p:embed/>
                </p:oleObj>
              </mc:Choice>
              <mc:Fallback>
                <p:oleObj name="Equation" r:id="rId8" imgW="1701720" imgH="444240" progId="Equation.DSMT4">
                  <p:embed/>
                  <p:pic>
                    <p:nvPicPr>
                      <p:cNvPr id="14" name="Object 13">
                        <a:extLst>
                          <a:ext uri="{FF2B5EF4-FFF2-40B4-BE49-F238E27FC236}">
                            <a16:creationId xmlns:a16="http://schemas.microsoft.com/office/drawing/2014/main" id="{AD1B58C8-7787-4D84-A00E-F57AB9AD3AB6}"/>
                          </a:ext>
                        </a:extLst>
                      </p:cNvPr>
                      <p:cNvPicPr/>
                      <p:nvPr/>
                    </p:nvPicPr>
                    <p:blipFill>
                      <a:blip r:embed="rId9"/>
                      <a:stretch>
                        <a:fillRect/>
                      </a:stretch>
                    </p:blipFill>
                    <p:spPr>
                      <a:xfrm>
                        <a:off x="6959497" y="2619712"/>
                        <a:ext cx="2044700" cy="53181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451D652-4C20-40F2-82CE-16E9E39D4B1B}"/>
              </a:ext>
            </a:extLst>
          </p:cNvPr>
          <p:cNvGraphicFramePr>
            <a:graphicFrameLocks noChangeAspect="1"/>
          </p:cNvGraphicFramePr>
          <p:nvPr>
            <p:extLst>
              <p:ext uri="{D42A27DB-BD31-4B8C-83A1-F6EECF244321}">
                <p14:modId xmlns:p14="http://schemas.microsoft.com/office/powerpoint/2010/main" val="3390605468"/>
              </p:ext>
            </p:extLst>
          </p:nvPr>
        </p:nvGraphicFramePr>
        <p:xfrm>
          <a:off x="6907213" y="3261903"/>
          <a:ext cx="1869081" cy="334194"/>
        </p:xfrm>
        <a:graphic>
          <a:graphicData uri="http://schemas.openxmlformats.org/presentationml/2006/ole">
            <mc:AlternateContent xmlns:mc="http://schemas.openxmlformats.org/markup-compatibility/2006">
              <mc:Choice xmlns:v="urn:schemas-microsoft-com:vml" Requires="v">
                <p:oleObj name="Equation" r:id="rId10" imgW="1346040" imgH="241200" progId="Equation.DSMT4">
                  <p:embed/>
                </p:oleObj>
              </mc:Choice>
              <mc:Fallback>
                <p:oleObj name="Equation" r:id="rId10" imgW="1346040" imgH="241200" progId="Equation.DSMT4">
                  <p:embed/>
                  <p:pic>
                    <p:nvPicPr>
                      <p:cNvPr id="14" name="Object 13">
                        <a:extLst>
                          <a:ext uri="{FF2B5EF4-FFF2-40B4-BE49-F238E27FC236}">
                            <a16:creationId xmlns:a16="http://schemas.microsoft.com/office/drawing/2014/main" id="{AD1B58C8-7787-4D84-A00E-F57AB9AD3AB6}"/>
                          </a:ext>
                        </a:extLst>
                      </p:cNvPr>
                      <p:cNvPicPr/>
                      <p:nvPr/>
                    </p:nvPicPr>
                    <p:blipFill>
                      <a:blip r:embed="rId11"/>
                      <a:stretch>
                        <a:fillRect/>
                      </a:stretch>
                    </p:blipFill>
                    <p:spPr>
                      <a:xfrm>
                        <a:off x="6907213" y="3261903"/>
                        <a:ext cx="1869081" cy="334194"/>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E63D6BA9-73B5-4612-B16C-0142744A21AA}"/>
              </a:ext>
            </a:extLst>
          </p:cNvPr>
          <p:cNvGraphicFramePr>
            <a:graphicFrameLocks noChangeAspect="1"/>
          </p:cNvGraphicFramePr>
          <p:nvPr>
            <p:extLst>
              <p:ext uri="{D42A27DB-BD31-4B8C-83A1-F6EECF244321}">
                <p14:modId xmlns:p14="http://schemas.microsoft.com/office/powerpoint/2010/main" val="3413791127"/>
              </p:ext>
            </p:extLst>
          </p:nvPr>
        </p:nvGraphicFramePr>
        <p:xfrm>
          <a:off x="7107831" y="4024373"/>
          <a:ext cx="1668463" cy="541337"/>
        </p:xfrm>
        <a:graphic>
          <a:graphicData uri="http://schemas.openxmlformats.org/presentationml/2006/ole">
            <mc:AlternateContent xmlns:mc="http://schemas.openxmlformats.org/markup-compatibility/2006">
              <mc:Choice xmlns:v="urn:schemas-microsoft-com:vml" Requires="v">
                <p:oleObj name="Equation" r:id="rId12" imgW="1295280" imgH="419040" progId="Equation.DSMT4">
                  <p:embed/>
                </p:oleObj>
              </mc:Choice>
              <mc:Fallback>
                <p:oleObj name="Equation" r:id="rId12" imgW="1295280" imgH="419040" progId="Equation.DSMT4">
                  <p:embed/>
                  <p:pic>
                    <p:nvPicPr>
                      <p:cNvPr id="14" name="Object 13">
                        <a:extLst>
                          <a:ext uri="{FF2B5EF4-FFF2-40B4-BE49-F238E27FC236}">
                            <a16:creationId xmlns:a16="http://schemas.microsoft.com/office/drawing/2014/main" id="{AD1B58C8-7787-4D84-A00E-F57AB9AD3AB6}"/>
                          </a:ext>
                        </a:extLst>
                      </p:cNvPr>
                      <p:cNvPicPr/>
                      <p:nvPr/>
                    </p:nvPicPr>
                    <p:blipFill>
                      <a:blip r:embed="rId13"/>
                      <a:stretch>
                        <a:fillRect/>
                      </a:stretch>
                    </p:blipFill>
                    <p:spPr>
                      <a:xfrm>
                        <a:off x="7107831" y="4024373"/>
                        <a:ext cx="1668463" cy="54133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2E3DD16E-A646-4007-8DC9-5A1DEF169F8F}"/>
              </a:ext>
            </a:extLst>
          </p:cNvPr>
          <p:cNvGraphicFramePr>
            <a:graphicFrameLocks noChangeAspect="1"/>
          </p:cNvGraphicFramePr>
          <p:nvPr>
            <p:extLst>
              <p:ext uri="{D42A27DB-BD31-4B8C-83A1-F6EECF244321}">
                <p14:modId xmlns:p14="http://schemas.microsoft.com/office/powerpoint/2010/main" val="901178662"/>
              </p:ext>
            </p:extLst>
          </p:nvPr>
        </p:nvGraphicFramePr>
        <p:xfrm>
          <a:off x="7296448" y="5164562"/>
          <a:ext cx="3167964" cy="566435"/>
        </p:xfrm>
        <a:graphic>
          <a:graphicData uri="http://schemas.openxmlformats.org/presentationml/2006/ole">
            <mc:AlternateContent xmlns:mc="http://schemas.openxmlformats.org/markup-compatibility/2006">
              <mc:Choice xmlns:v="urn:schemas-microsoft-com:vml" Requires="v">
                <p:oleObj name="Equation" r:id="rId14" imgW="2692080" imgH="482400" progId="Equation.DSMT4">
                  <p:embed/>
                </p:oleObj>
              </mc:Choice>
              <mc:Fallback>
                <p:oleObj name="Equation" r:id="rId14" imgW="2692080" imgH="482400" progId="Equation.DSMT4">
                  <p:embed/>
                  <p:pic>
                    <p:nvPicPr>
                      <p:cNvPr id="18" name="Object 17">
                        <a:extLst>
                          <a:ext uri="{FF2B5EF4-FFF2-40B4-BE49-F238E27FC236}">
                            <a16:creationId xmlns:a16="http://schemas.microsoft.com/office/drawing/2014/main" id="{E63D6BA9-73B5-4612-B16C-0142744A21AA}"/>
                          </a:ext>
                        </a:extLst>
                      </p:cNvPr>
                      <p:cNvPicPr/>
                      <p:nvPr/>
                    </p:nvPicPr>
                    <p:blipFill>
                      <a:blip r:embed="rId15"/>
                      <a:stretch>
                        <a:fillRect/>
                      </a:stretch>
                    </p:blipFill>
                    <p:spPr>
                      <a:xfrm>
                        <a:off x="7296448" y="5164562"/>
                        <a:ext cx="3167964" cy="566435"/>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61B96095-07DE-4A85-A1E3-27584DB8716F}"/>
              </a:ext>
            </a:extLst>
          </p:cNvPr>
          <p:cNvGraphicFramePr>
            <a:graphicFrameLocks noChangeAspect="1"/>
          </p:cNvGraphicFramePr>
          <p:nvPr>
            <p:extLst>
              <p:ext uri="{D42A27DB-BD31-4B8C-83A1-F6EECF244321}">
                <p14:modId xmlns:p14="http://schemas.microsoft.com/office/powerpoint/2010/main" val="1375213842"/>
              </p:ext>
            </p:extLst>
          </p:nvPr>
        </p:nvGraphicFramePr>
        <p:xfrm>
          <a:off x="7313240" y="5798401"/>
          <a:ext cx="2264520" cy="352109"/>
        </p:xfrm>
        <a:graphic>
          <a:graphicData uri="http://schemas.openxmlformats.org/presentationml/2006/ole">
            <mc:AlternateContent xmlns:mc="http://schemas.openxmlformats.org/markup-compatibility/2006">
              <mc:Choice xmlns:v="urn:schemas-microsoft-com:vml" Requires="v">
                <p:oleObj name="Equation" r:id="rId16" imgW="1955520" imgH="304560" progId="Equation.DSMT4">
                  <p:embed/>
                </p:oleObj>
              </mc:Choice>
              <mc:Fallback>
                <p:oleObj name="Equation" r:id="rId16" imgW="1955520" imgH="304560" progId="Equation.DSMT4">
                  <p:embed/>
                  <p:pic>
                    <p:nvPicPr>
                      <p:cNvPr id="19" name="Object 18">
                        <a:extLst>
                          <a:ext uri="{FF2B5EF4-FFF2-40B4-BE49-F238E27FC236}">
                            <a16:creationId xmlns:a16="http://schemas.microsoft.com/office/drawing/2014/main" id="{2E3DD16E-A646-4007-8DC9-5A1DEF169F8F}"/>
                          </a:ext>
                        </a:extLst>
                      </p:cNvPr>
                      <p:cNvPicPr/>
                      <p:nvPr/>
                    </p:nvPicPr>
                    <p:blipFill>
                      <a:blip r:embed="rId17"/>
                      <a:stretch>
                        <a:fillRect/>
                      </a:stretch>
                    </p:blipFill>
                    <p:spPr>
                      <a:xfrm>
                        <a:off x="7313240" y="5798401"/>
                        <a:ext cx="2264520" cy="352109"/>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47BBD934-D954-4886-A8AF-C6C200B3C616}"/>
              </a:ext>
            </a:extLst>
          </p:cNvPr>
          <p:cNvGraphicFramePr>
            <a:graphicFrameLocks noChangeAspect="1"/>
          </p:cNvGraphicFramePr>
          <p:nvPr>
            <p:extLst>
              <p:ext uri="{D42A27DB-BD31-4B8C-83A1-F6EECF244321}">
                <p14:modId xmlns:p14="http://schemas.microsoft.com/office/powerpoint/2010/main" val="3260310179"/>
              </p:ext>
            </p:extLst>
          </p:nvPr>
        </p:nvGraphicFramePr>
        <p:xfrm>
          <a:off x="7296448" y="6301068"/>
          <a:ext cx="3118744" cy="339745"/>
        </p:xfrm>
        <a:graphic>
          <a:graphicData uri="http://schemas.openxmlformats.org/presentationml/2006/ole">
            <mc:AlternateContent xmlns:mc="http://schemas.openxmlformats.org/markup-compatibility/2006">
              <mc:Choice xmlns:v="urn:schemas-microsoft-com:vml" Requires="v">
                <p:oleObj name="Equation" r:id="rId18" imgW="2209680" imgH="241200" progId="Equation.DSMT4">
                  <p:embed/>
                </p:oleObj>
              </mc:Choice>
              <mc:Fallback>
                <p:oleObj name="Equation" r:id="rId18" imgW="2209680" imgH="241200" progId="Equation.DSMT4">
                  <p:embed/>
                  <p:pic>
                    <p:nvPicPr>
                      <p:cNvPr id="23" name="Object 22">
                        <a:extLst>
                          <a:ext uri="{FF2B5EF4-FFF2-40B4-BE49-F238E27FC236}">
                            <a16:creationId xmlns:a16="http://schemas.microsoft.com/office/drawing/2014/main" id="{61B96095-07DE-4A85-A1E3-27584DB8716F}"/>
                          </a:ext>
                        </a:extLst>
                      </p:cNvPr>
                      <p:cNvPicPr/>
                      <p:nvPr/>
                    </p:nvPicPr>
                    <p:blipFill>
                      <a:blip r:embed="rId19"/>
                      <a:stretch>
                        <a:fillRect/>
                      </a:stretch>
                    </p:blipFill>
                    <p:spPr>
                      <a:xfrm>
                        <a:off x="7296448" y="6301068"/>
                        <a:ext cx="3118744" cy="339745"/>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F0DA0C03-1003-4DFB-BA0F-98DB6AB9DF09}"/>
              </a:ext>
            </a:extLst>
          </p:cNvPr>
          <p:cNvGraphicFramePr>
            <a:graphicFrameLocks noChangeAspect="1"/>
          </p:cNvGraphicFramePr>
          <p:nvPr>
            <p:extLst>
              <p:ext uri="{D42A27DB-BD31-4B8C-83A1-F6EECF244321}">
                <p14:modId xmlns:p14="http://schemas.microsoft.com/office/powerpoint/2010/main" val="1192736827"/>
              </p:ext>
            </p:extLst>
          </p:nvPr>
        </p:nvGraphicFramePr>
        <p:xfrm>
          <a:off x="3501196" y="1998054"/>
          <a:ext cx="2746375" cy="2132013"/>
        </p:xfrm>
        <a:graphic>
          <a:graphicData uri="http://schemas.openxmlformats.org/presentationml/2006/ole">
            <mc:AlternateContent xmlns:mc="http://schemas.openxmlformats.org/markup-compatibility/2006">
              <mc:Choice xmlns:v="urn:schemas-microsoft-com:vml" Requires="v">
                <p:oleObj name="Bitmap Image" r:id="rId20" imgW="2522160" imgH="1958400" progId="Paint.Picture">
                  <p:embed/>
                </p:oleObj>
              </mc:Choice>
              <mc:Fallback>
                <p:oleObj name="Bitmap Image" r:id="rId20" imgW="2522160" imgH="1958400" progId="Paint.Picture">
                  <p:embed/>
                  <p:pic>
                    <p:nvPicPr>
                      <p:cNvPr id="13" name="Object 12">
                        <a:extLst>
                          <a:ext uri="{FF2B5EF4-FFF2-40B4-BE49-F238E27FC236}">
                            <a16:creationId xmlns:a16="http://schemas.microsoft.com/office/drawing/2014/main" id="{49EF302F-956F-49E9-80E3-89C1BF9F4865}"/>
                          </a:ext>
                        </a:extLst>
                      </p:cNvPr>
                      <p:cNvPicPr>
                        <a:picLocks noChangeAspect="1" noChangeArrowheads="1"/>
                      </p:cNvPicPr>
                      <p:nvPr/>
                    </p:nvPicPr>
                    <p:blipFill>
                      <a:blip r:embed="rId21"/>
                      <a:srcRect/>
                      <a:stretch>
                        <a:fillRect/>
                      </a:stretch>
                    </p:blipFill>
                    <p:spPr bwMode="auto">
                      <a:xfrm>
                        <a:off x="3501196" y="1998054"/>
                        <a:ext cx="2746375" cy="2132013"/>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2D98EF86-89E7-4376-9924-88E404AE7E0F}"/>
              </a:ext>
            </a:extLst>
          </p:cNvPr>
          <p:cNvGraphicFramePr>
            <a:graphicFrameLocks noChangeAspect="1"/>
          </p:cNvGraphicFramePr>
          <p:nvPr>
            <p:extLst>
              <p:ext uri="{D42A27DB-BD31-4B8C-83A1-F6EECF244321}">
                <p14:modId xmlns:p14="http://schemas.microsoft.com/office/powerpoint/2010/main" val="2056989281"/>
              </p:ext>
            </p:extLst>
          </p:nvPr>
        </p:nvGraphicFramePr>
        <p:xfrm>
          <a:off x="7275540" y="4565710"/>
          <a:ext cx="3078163" cy="565150"/>
        </p:xfrm>
        <a:graphic>
          <a:graphicData uri="http://schemas.openxmlformats.org/presentationml/2006/ole">
            <mc:AlternateContent xmlns:mc="http://schemas.openxmlformats.org/markup-compatibility/2006">
              <mc:Choice xmlns:v="urn:schemas-microsoft-com:vml" Requires="v">
                <p:oleObj name="Equation" r:id="rId22" imgW="2616120" imgH="482400" progId="Equation.DSMT4">
                  <p:embed/>
                </p:oleObj>
              </mc:Choice>
              <mc:Fallback>
                <p:oleObj name="Equation" r:id="rId22" imgW="2616120" imgH="482400" progId="Equation.DSMT4">
                  <p:embed/>
                  <p:pic>
                    <p:nvPicPr>
                      <p:cNvPr id="19" name="Object 18">
                        <a:extLst>
                          <a:ext uri="{FF2B5EF4-FFF2-40B4-BE49-F238E27FC236}">
                            <a16:creationId xmlns:a16="http://schemas.microsoft.com/office/drawing/2014/main" id="{2E3DD16E-A646-4007-8DC9-5A1DEF169F8F}"/>
                          </a:ext>
                        </a:extLst>
                      </p:cNvPr>
                      <p:cNvPicPr/>
                      <p:nvPr/>
                    </p:nvPicPr>
                    <p:blipFill>
                      <a:blip r:embed="rId23"/>
                      <a:stretch>
                        <a:fillRect/>
                      </a:stretch>
                    </p:blipFill>
                    <p:spPr>
                      <a:xfrm>
                        <a:off x="7275540" y="4565710"/>
                        <a:ext cx="3078163" cy="565150"/>
                      </a:xfrm>
                      <a:prstGeom prst="rect">
                        <a:avLst/>
                      </a:prstGeom>
                    </p:spPr>
                  </p:pic>
                </p:oleObj>
              </mc:Fallback>
            </mc:AlternateContent>
          </a:graphicData>
        </a:graphic>
      </p:graphicFrame>
    </p:spTree>
    <p:extLst>
      <p:ext uri="{BB962C8B-B14F-4D97-AF65-F5344CB8AC3E}">
        <p14:creationId xmlns:p14="http://schemas.microsoft.com/office/powerpoint/2010/main" val="249265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7E30D-998C-4C87-B4C1-9A52A3A1CECB}"/>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3" name="TextBox 2">
            <a:extLst>
              <a:ext uri="{FF2B5EF4-FFF2-40B4-BE49-F238E27FC236}">
                <a16:creationId xmlns:a16="http://schemas.microsoft.com/office/drawing/2014/main" id="{F38D9CED-1CDB-4783-A5D6-34BFE7350722}"/>
              </a:ext>
            </a:extLst>
          </p:cNvPr>
          <p:cNvSpPr txBox="1"/>
          <p:nvPr/>
        </p:nvSpPr>
        <p:spPr>
          <a:xfrm>
            <a:off x="765312" y="1133059"/>
            <a:ext cx="9781011" cy="369332"/>
          </a:xfrm>
          <a:prstGeom prst="rect">
            <a:avLst/>
          </a:prstGeom>
          <a:noFill/>
        </p:spPr>
        <p:txBody>
          <a:bodyPr wrap="none" rtlCol="0">
            <a:spAutoFit/>
          </a:bodyPr>
          <a:lstStyle/>
          <a:p>
            <a:r>
              <a:rPr lang="en-US" dirty="0"/>
              <a:t>If we have multiple charges and we want the net field, we just add the fields of the respective charges. </a:t>
            </a:r>
          </a:p>
        </p:txBody>
      </p:sp>
      <p:graphicFrame>
        <p:nvGraphicFramePr>
          <p:cNvPr id="4" name="Object 3">
            <a:extLst>
              <a:ext uri="{FF2B5EF4-FFF2-40B4-BE49-F238E27FC236}">
                <a16:creationId xmlns:a16="http://schemas.microsoft.com/office/drawing/2014/main" id="{6B12931E-2F14-4566-90E9-2F6EE4A41C4A}"/>
              </a:ext>
            </a:extLst>
          </p:cNvPr>
          <p:cNvGraphicFramePr>
            <a:graphicFrameLocks noChangeAspect="1"/>
          </p:cNvGraphicFramePr>
          <p:nvPr>
            <p:extLst>
              <p:ext uri="{D42A27DB-BD31-4B8C-83A1-F6EECF244321}">
                <p14:modId xmlns:p14="http://schemas.microsoft.com/office/powerpoint/2010/main" val="3367153334"/>
              </p:ext>
            </p:extLst>
          </p:nvPr>
        </p:nvGraphicFramePr>
        <p:xfrm>
          <a:off x="5729007" y="1917147"/>
          <a:ext cx="2835981" cy="642109"/>
        </p:xfrm>
        <a:graphic>
          <a:graphicData uri="http://schemas.openxmlformats.org/presentationml/2006/ole">
            <mc:AlternateContent xmlns:mc="http://schemas.openxmlformats.org/markup-compatibility/2006">
              <mc:Choice xmlns:v="urn:schemas-microsoft-com:vml" Requires="v">
                <p:oleObj name="Equation" r:id="rId2" imgW="2019240" imgH="457200" progId="Equation.DSMT4">
                  <p:embed/>
                </p:oleObj>
              </mc:Choice>
              <mc:Fallback>
                <p:oleObj name="Equation" r:id="rId2" imgW="2019240" imgH="457200" progId="Equation.DSMT4">
                  <p:embed/>
                  <p:pic>
                    <p:nvPicPr>
                      <p:cNvPr id="0" name=""/>
                      <p:cNvPicPr/>
                      <p:nvPr/>
                    </p:nvPicPr>
                    <p:blipFill>
                      <a:blip r:embed="rId3"/>
                      <a:stretch>
                        <a:fillRect/>
                      </a:stretch>
                    </p:blipFill>
                    <p:spPr>
                      <a:xfrm>
                        <a:off x="5729007" y="1917147"/>
                        <a:ext cx="2835981" cy="642109"/>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5CC5C187-1F32-4E6C-B3F7-126CD0B8178D}"/>
              </a:ext>
            </a:extLst>
          </p:cNvPr>
          <p:cNvGraphicFramePr>
            <a:graphicFrameLocks noChangeAspect="1"/>
          </p:cNvGraphicFramePr>
          <p:nvPr>
            <p:extLst>
              <p:ext uri="{D42A27DB-BD31-4B8C-83A1-F6EECF244321}">
                <p14:modId xmlns:p14="http://schemas.microsoft.com/office/powerpoint/2010/main" val="1324962598"/>
              </p:ext>
            </p:extLst>
          </p:nvPr>
        </p:nvGraphicFramePr>
        <p:xfrm>
          <a:off x="765312" y="1641345"/>
          <a:ext cx="4279692" cy="3481782"/>
        </p:xfrm>
        <a:graphic>
          <a:graphicData uri="http://schemas.openxmlformats.org/presentationml/2006/ole">
            <mc:AlternateContent xmlns:mc="http://schemas.openxmlformats.org/markup-compatibility/2006">
              <mc:Choice xmlns:v="urn:schemas-microsoft-com:vml" Requires="v">
                <p:oleObj name="Bitmap Image" r:id="rId4" imgW="1927619" imgH="1752381" progId="Paint.Picture">
                  <p:embed/>
                </p:oleObj>
              </mc:Choice>
              <mc:Fallback>
                <p:oleObj name="Bitmap Image" r:id="rId4" imgW="1927619" imgH="1752381" progId="Paint.Picture">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t="5652" r="160" b="4782"/>
                      <a:stretch>
                        <a:fillRect/>
                      </a:stretch>
                    </p:blipFill>
                    <p:spPr bwMode="auto">
                      <a:xfrm>
                        <a:off x="765312" y="1641345"/>
                        <a:ext cx="4279692" cy="3481782"/>
                      </a:xfrm>
                      <a:prstGeom prst="rect">
                        <a:avLst/>
                      </a:prstGeom>
                      <a:noFill/>
                    </p:spPr>
                  </p:pic>
                </p:oleObj>
              </mc:Fallback>
            </mc:AlternateContent>
          </a:graphicData>
        </a:graphic>
      </p:graphicFrame>
    </p:spTree>
    <p:extLst>
      <p:ext uri="{BB962C8B-B14F-4D97-AF65-F5344CB8AC3E}">
        <p14:creationId xmlns:p14="http://schemas.microsoft.com/office/powerpoint/2010/main" val="1455477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599E7A4-AF24-4D6A-A367-DD9A72C09C91}"/>
              </a:ext>
            </a:extLst>
          </p:cNvPr>
          <p:cNvSpPr>
            <a:spLocks noChangeArrowheads="1"/>
          </p:cNvSpPr>
          <p:nvPr/>
        </p:nvSpPr>
        <p:spPr bwMode="auto">
          <a:xfrm>
            <a:off x="1848678" y="172940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E5A5D90A-303F-4688-BFB1-767431D4428F}"/>
              </a:ext>
            </a:extLst>
          </p:cNvPr>
          <p:cNvGraphicFramePr>
            <a:graphicFrameLocks noChangeAspect="1"/>
          </p:cNvGraphicFramePr>
          <p:nvPr>
            <p:extLst>
              <p:ext uri="{D42A27DB-BD31-4B8C-83A1-F6EECF244321}">
                <p14:modId xmlns:p14="http://schemas.microsoft.com/office/powerpoint/2010/main" val="3785639898"/>
              </p:ext>
            </p:extLst>
          </p:nvPr>
        </p:nvGraphicFramePr>
        <p:xfrm>
          <a:off x="621544" y="4185551"/>
          <a:ext cx="1160395" cy="357809"/>
        </p:xfrm>
        <a:graphic>
          <a:graphicData uri="http://schemas.openxmlformats.org/presentationml/2006/ole">
            <mc:AlternateContent xmlns:mc="http://schemas.openxmlformats.org/markup-compatibility/2006">
              <mc:Choice xmlns:v="urn:schemas-microsoft-com:vml" Requires="v">
                <p:oleObj name="Equation" r:id="rId2" imgW="736560" imgH="228600" progId="Equation.DSMT4">
                  <p:embed/>
                </p:oleObj>
              </mc:Choice>
              <mc:Fallback>
                <p:oleObj name="Equation" r:id="rId2" imgW="736560" imgH="228600" progId="Equation.DSMT4">
                  <p:embed/>
                  <p:pic>
                    <p:nvPicPr>
                      <p:cNvPr id="0" name="Object 1"/>
                      <p:cNvPicPr>
                        <a:picLocks noChangeAspect="1" noChangeArrowheads="1"/>
                      </p:cNvPicPr>
                      <p:nvPr/>
                    </p:nvPicPr>
                    <p:blipFill>
                      <a:blip r:embed="rId3"/>
                      <a:srcRect/>
                      <a:stretch>
                        <a:fillRect/>
                      </a:stretch>
                    </p:blipFill>
                    <p:spPr bwMode="auto">
                      <a:xfrm>
                        <a:off x="621544" y="4185551"/>
                        <a:ext cx="1160395" cy="357809"/>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BC20B083-461D-4DCD-A82B-B82EA935E075}"/>
              </a:ext>
            </a:extLst>
          </p:cNvPr>
          <p:cNvGraphicFramePr>
            <a:graphicFrameLocks noChangeAspect="1"/>
          </p:cNvGraphicFramePr>
          <p:nvPr>
            <p:extLst>
              <p:ext uri="{D42A27DB-BD31-4B8C-83A1-F6EECF244321}">
                <p14:modId xmlns:p14="http://schemas.microsoft.com/office/powerpoint/2010/main" val="262399144"/>
              </p:ext>
            </p:extLst>
          </p:nvPr>
        </p:nvGraphicFramePr>
        <p:xfrm>
          <a:off x="0" y="1657332"/>
          <a:ext cx="3240398" cy="2304319"/>
        </p:xfrm>
        <a:graphic>
          <a:graphicData uri="http://schemas.openxmlformats.org/presentationml/2006/ole">
            <mc:AlternateContent xmlns:mc="http://schemas.openxmlformats.org/markup-compatibility/2006">
              <mc:Choice xmlns:v="urn:schemas-microsoft-com:vml" Requires="v">
                <p:oleObj name="Bitmap Image" r:id="rId4" imgW="3848040" imgH="2735640" progId="Paint.Picture">
                  <p:embed/>
                </p:oleObj>
              </mc:Choice>
              <mc:Fallback>
                <p:oleObj name="Bitmap Image" r:id="rId4" imgW="3848040" imgH="2735640" progId="Paint.Picture">
                  <p:embed/>
                  <p:pic>
                    <p:nvPicPr>
                      <p:cNvPr id="13" name="Object 12">
                        <a:extLst>
                          <a:ext uri="{FF2B5EF4-FFF2-40B4-BE49-F238E27FC236}">
                            <a16:creationId xmlns:a16="http://schemas.microsoft.com/office/drawing/2014/main" id="{ECDA8C0F-2A96-4ADE-97C9-2B7CBFA9ADE1}"/>
                          </a:ext>
                        </a:extLst>
                      </p:cNvPr>
                      <p:cNvPicPr>
                        <a:picLocks noChangeAspect="1" noChangeArrowheads="1"/>
                      </p:cNvPicPr>
                      <p:nvPr/>
                    </p:nvPicPr>
                    <p:blipFill>
                      <a:blip r:embed="rId5"/>
                      <a:srcRect/>
                      <a:stretch>
                        <a:fillRect/>
                      </a:stretch>
                    </p:blipFill>
                    <p:spPr bwMode="auto">
                      <a:xfrm>
                        <a:off x="0" y="1657332"/>
                        <a:ext cx="3240398" cy="2304319"/>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5EB1BF63-D176-43FB-8197-B65D360C4108}"/>
              </a:ext>
            </a:extLst>
          </p:cNvPr>
          <p:cNvGraphicFramePr>
            <a:graphicFrameLocks noChangeAspect="1"/>
          </p:cNvGraphicFramePr>
          <p:nvPr>
            <p:extLst>
              <p:ext uri="{D42A27DB-BD31-4B8C-83A1-F6EECF244321}">
                <p14:modId xmlns:p14="http://schemas.microsoft.com/office/powerpoint/2010/main" val="2034775750"/>
              </p:ext>
            </p:extLst>
          </p:nvPr>
        </p:nvGraphicFramePr>
        <p:xfrm>
          <a:off x="3296788" y="1538805"/>
          <a:ext cx="3584575" cy="2263775"/>
        </p:xfrm>
        <a:graphic>
          <a:graphicData uri="http://schemas.openxmlformats.org/presentationml/2006/ole">
            <mc:AlternateContent xmlns:mc="http://schemas.openxmlformats.org/markup-compatibility/2006">
              <mc:Choice xmlns:v="urn:schemas-microsoft-com:vml" Requires="v">
                <p:oleObj name="Bitmap Image" r:id="rId6" imgW="4038480" imgH="2552760" progId="Paint.Picture">
                  <p:embed/>
                </p:oleObj>
              </mc:Choice>
              <mc:Fallback>
                <p:oleObj name="Bitmap Image" r:id="rId6" imgW="4038480" imgH="2552760" progId="Paint.Picture">
                  <p:embed/>
                  <p:pic>
                    <p:nvPicPr>
                      <p:cNvPr id="14" name="Object 13">
                        <a:extLst>
                          <a:ext uri="{FF2B5EF4-FFF2-40B4-BE49-F238E27FC236}">
                            <a16:creationId xmlns:a16="http://schemas.microsoft.com/office/drawing/2014/main" id="{2DF301C9-B427-45F7-BC4F-AF06D3EF02FF}"/>
                          </a:ext>
                        </a:extLst>
                      </p:cNvPr>
                      <p:cNvPicPr>
                        <a:picLocks noChangeAspect="1" noChangeArrowheads="1"/>
                      </p:cNvPicPr>
                      <p:nvPr/>
                    </p:nvPicPr>
                    <p:blipFill>
                      <a:blip r:embed="rId7"/>
                      <a:srcRect/>
                      <a:stretch>
                        <a:fillRect/>
                      </a:stretch>
                    </p:blipFill>
                    <p:spPr bwMode="auto">
                      <a:xfrm>
                        <a:off x="3296788" y="1538805"/>
                        <a:ext cx="3584575" cy="2263775"/>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FB3B9847-CF95-445F-85AB-2C870CCDFD21}"/>
              </a:ext>
            </a:extLst>
          </p:cNvPr>
          <p:cNvGraphicFramePr>
            <a:graphicFrameLocks noChangeAspect="1"/>
          </p:cNvGraphicFramePr>
          <p:nvPr>
            <p:extLst>
              <p:ext uri="{D42A27DB-BD31-4B8C-83A1-F6EECF244321}">
                <p14:modId xmlns:p14="http://schemas.microsoft.com/office/powerpoint/2010/main" val="3834837932"/>
              </p:ext>
            </p:extLst>
          </p:nvPr>
        </p:nvGraphicFramePr>
        <p:xfrm>
          <a:off x="6734553" y="1549830"/>
          <a:ext cx="3990975" cy="2425700"/>
        </p:xfrm>
        <a:graphic>
          <a:graphicData uri="http://schemas.openxmlformats.org/presentationml/2006/ole">
            <mc:AlternateContent xmlns:mc="http://schemas.openxmlformats.org/markup-compatibility/2006">
              <mc:Choice xmlns:v="urn:schemas-microsoft-com:vml" Requires="v">
                <p:oleObj name="Bitmap Image" r:id="rId8" imgW="4495680" imgH="2735640" progId="Paint.Picture">
                  <p:embed/>
                </p:oleObj>
              </mc:Choice>
              <mc:Fallback>
                <p:oleObj name="Bitmap Image" r:id="rId8" imgW="4495680" imgH="2735640" progId="Paint.Picture">
                  <p:embed/>
                  <p:pic>
                    <p:nvPicPr>
                      <p:cNvPr id="15" name="Object 14">
                        <a:extLst>
                          <a:ext uri="{FF2B5EF4-FFF2-40B4-BE49-F238E27FC236}">
                            <a16:creationId xmlns:a16="http://schemas.microsoft.com/office/drawing/2014/main" id="{AF1AD01D-9503-495B-B408-72C6535B3EAC}"/>
                          </a:ext>
                        </a:extLst>
                      </p:cNvPr>
                      <p:cNvPicPr>
                        <a:picLocks noChangeAspect="1" noChangeArrowheads="1"/>
                      </p:cNvPicPr>
                      <p:nvPr/>
                    </p:nvPicPr>
                    <p:blipFill>
                      <a:blip r:embed="rId9"/>
                      <a:srcRect/>
                      <a:stretch>
                        <a:fillRect/>
                      </a:stretch>
                    </p:blipFill>
                    <p:spPr bwMode="auto">
                      <a:xfrm>
                        <a:off x="6734553" y="1549830"/>
                        <a:ext cx="3990975" cy="2425700"/>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D741998-5BB6-4D66-8046-A1FCF1320391}"/>
              </a:ext>
            </a:extLst>
          </p:cNvPr>
          <p:cNvSpPr txBox="1"/>
          <p:nvPr/>
        </p:nvSpPr>
        <p:spPr>
          <a:xfrm>
            <a:off x="309397" y="1029035"/>
            <a:ext cx="10057561" cy="584775"/>
          </a:xfrm>
          <a:prstGeom prst="rect">
            <a:avLst/>
          </a:prstGeom>
          <a:noFill/>
        </p:spPr>
        <p:txBody>
          <a:bodyPr wrap="none" rtlCol="0">
            <a:spAutoFit/>
          </a:bodyPr>
          <a:lstStyle/>
          <a:p>
            <a:r>
              <a:rPr lang="en-US" sz="1600" dirty="0">
                <a:solidFill>
                  <a:srgbClr val="0070C0"/>
                </a:solidFill>
              </a:rPr>
              <a:t>For instance, suppose we have a </a:t>
            </a:r>
            <a:r>
              <a:rPr lang="en-US" sz="1600" dirty="0" err="1">
                <a:solidFill>
                  <a:srgbClr val="0070C0"/>
                </a:solidFill>
              </a:rPr>
              <a:t>HCl</a:t>
            </a:r>
            <a:r>
              <a:rPr lang="en-US" sz="1600" dirty="0">
                <a:solidFill>
                  <a:srgbClr val="0070C0"/>
                </a:solidFill>
              </a:rPr>
              <a:t> molecule.  The H atom has a charge +e, and Cl atom a charge –e.  What is the field</a:t>
            </a:r>
          </a:p>
          <a:p>
            <a:r>
              <a:rPr lang="en-US" sz="1600" dirty="0">
                <a:solidFill>
                  <a:srgbClr val="0070C0"/>
                </a:solidFill>
              </a:rPr>
              <a:t>at the indicated point?  </a:t>
            </a:r>
          </a:p>
        </p:txBody>
      </p:sp>
      <p:graphicFrame>
        <p:nvGraphicFramePr>
          <p:cNvPr id="9" name="Object 8">
            <a:extLst>
              <a:ext uri="{FF2B5EF4-FFF2-40B4-BE49-F238E27FC236}">
                <a16:creationId xmlns:a16="http://schemas.microsoft.com/office/drawing/2014/main" id="{4B7FF27F-B4EB-4FFC-BF69-9A4B5DFC9628}"/>
              </a:ext>
            </a:extLst>
          </p:cNvPr>
          <p:cNvGraphicFramePr>
            <a:graphicFrameLocks noChangeAspect="1"/>
          </p:cNvGraphicFramePr>
          <p:nvPr>
            <p:extLst>
              <p:ext uri="{D42A27DB-BD31-4B8C-83A1-F6EECF244321}">
                <p14:modId xmlns:p14="http://schemas.microsoft.com/office/powerpoint/2010/main" val="3383057321"/>
              </p:ext>
            </p:extLst>
          </p:nvPr>
        </p:nvGraphicFramePr>
        <p:xfrm>
          <a:off x="1848678" y="4049357"/>
          <a:ext cx="3033644" cy="587947"/>
        </p:xfrm>
        <a:graphic>
          <a:graphicData uri="http://schemas.openxmlformats.org/presentationml/2006/ole">
            <mc:AlternateContent xmlns:mc="http://schemas.openxmlformats.org/markup-compatibility/2006">
              <mc:Choice xmlns:v="urn:schemas-microsoft-com:vml" Requires="v">
                <p:oleObj name="Equation" r:id="rId10" imgW="2349360" imgH="457200" progId="Equation.DSMT4">
                  <p:embed/>
                </p:oleObj>
              </mc:Choice>
              <mc:Fallback>
                <p:oleObj name="Equation" r:id="rId10" imgW="2349360" imgH="457200" progId="Equation.DSMT4">
                  <p:embed/>
                  <p:pic>
                    <p:nvPicPr>
                      <p:cNvPr id="3" name="Object 2">
                        <a:extLst>
                          <a:ext uri="{FF2B5EF4-FFF2-40B4-BE49-F238E27FC236}">
                            <a16:creationId xmlns:a16="http://schemas.microsoft.com/office/drawing/2014/main" id="{E5A5D90A-303F-4688-BFB1-767431D4428F}"/>
                          </a:ext>
                        </a:extLst>
                      </p:cNvPr>
                      <p:cNvPicPr>
                        <a:picLocks noChangeAspect="1" noChangeArrowheads="1"/>
                      </p:cNvPicPr>
                      <p:nvPr/>
                    </p:nvPicPr>
                    <p:blipFill>
                      <a:blip r:embed="rId11"/>
                      <a:srcRect/>
                      <a:stretch>
                        <a:fillRect/>
                      </a:stretch>
                    </p:blipFill>
                    <p:spPr bwMode="auto">
                      <a:xfrm>
                        <a:off x="1848678" y="4049357"/>
                        <a:ext cx="3033644" cy="58794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18DEC441-5577-4723-9E25-60B3886EF5B5}"/>
              </a:ext>
            </a:extLst>
          </p:cNvPr>
          <p:cNvGraphicFramePr>
            <a:graphicFrameLocks noChangeAspect="1"/>
          </p:cNvGraphicFramePr>
          <p:nvPr>
            <p:extLst>
              <p:ext uri="{D42A27DB-BD31-4B8C-83A1-F6EECF244321}">
                <p14:modId xmlns:p14="http://schemas.microsoft.com/office/powerpoint/2010/main" val="3585873441"/>
              </p:ext>
            </p:extLst>
          </p:nvPr>
        </p:nvGraphicFramePr>
        <p:xfrm>
          <a:off x="4949061" y="3971230"/>
          <a:ext cx="6421256" cy="632759"/>
        </p:xfrm>
        <a:graphic>
          <a:graphicData uri="http://schemas.openxmlformats.org/presentationml/2006/ole">
            <mc:AlternateContent xmlns:mc="http://schemas.openxmlformats.org/markup-compatibility/2006">
              <mc:Choice xmlns:v="urn:schemas-microsoft-com:vml" Requires="v">
                <p:oleObj name="Equation" r:id="rId12" imgW="4876560" imgH="482400" progId="Equation.DSMT4">
                  <p:embed/>
                </p:oleObj>
              </mc:Choice>
              <mc:Fallback>
                <p:oleObj name="Equation" r:id="rId12" imgW="4876560" imgH="482400" progId="Equation.DSMT4">
                  <p:embed/>
                  <p:pic>
                    <p:nvPicPr>
                      <p:cNvPr id="9" name="Object 8">
                        <a:extLst>
                          <a:ext uri="{FF2B5EF4-FFF2-40B4-BE49-F238E27FC236}">
                            <a16:creationId xmlns:a16="http://schemas.microsoft.com/office/drawing/2014/main" id="{4B7FF27F-B4EB-4FFC-BF69-9A4B5DFC9628}"/>
                          </a:ext>
                        </a:extLst>
                      </p:cNvPr>
                      <p:cNvPicPr>
                        <a:picLocks noChangeAspect="1" noChangeArrowheads="1"/>
                      </p:cNvPicPr>
                      <p:nvPr/>
                    </p:nvPicPr>
                    <p:blipFill>
                      <a:blip r:embed="rId13"/>
                      <a:srcRect/>
                      <a:stretch>
                        <a:fillRect/>
                      </a:stretch>
                    </p:blipFill>
                    <p:spPr bwMode="auto">
                      <a:xfrm>
                        <a:off x="4949061" y="3971230"/>
                        <a:ext cx="6421256" cy="632759"/>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DFDE51DC-D3A1-4CA8-BF2B-31268F1050AC}"/>
              </a:ext>
            </a:extLst>
          </p:cNvPr>
          <p:cNvGraphicFramePr>
            <a:graphicFrameLocks noChangeAspect="1"/>
          </p:cNvGraphicFramePr>
          <p:nvPr>
            <p:extLst>
              <p:ext uri="{D42A27DB-BD31-4B8C-83A1-F6EECF244321}">
                <p14:modId xmlns:p14="http://schemas.microsoft.com/office/powerpoint/2010/main" val="159333321"/>
              </p:ext>
            </p:extLst>
          </p:nvPr>
        </p:nvGraphicFramePr>
        <p:xfrm>
          <a:off x="830330" y="5506170"/>
          <a:ext cx="5465763" cy="366713"/>
        </p:xfrm>
        <a:graphic>
          <a:graphicData uri="http://schemas.openxmlformats.org/presentationml/2006/ole">
            <mc:AlternateContent xmlns:mc="http://schemas.openxmlformats.org/markup-compatibility/2006">
              <mc:Choice xmlns:v="urn:schemas-microsoft-com:vml" Requires="v">
                <p:oleObj name="Equation" r:id="rId14" imgW="3581280" imgH="241200" progId="Equation.DSMT4">
                  <p:embed/>
                </p:oleObj>
              </mc:Choice>
              <mc:Fallback>
                <p:oleObj name="Equation" r:id="rId14" imgW="3581280" imgH="241200" progId="Equation.DSMT4">
                  <p:embed/>
                  <p:pic>
                    <p:nvPicPr>
                      <p:cNvPr id="9" name="Object 8">
                        <a:extLst>
                          <a:ext uri="{FF2B5EF4-FFF2-40B4-BE49-F238E27FC236}">
                            <a16:creationId xmlns:a16="http://schemas.microsoft.com/office/drawing/2014/main" id="{4B7FF27F-B4EB-4FFC-BF69-9A4B5DFC9628}"/>
                          </a:ext>
                        </a:extLst>
                      </p:cNvPr>
                      <p:cNvPicPr>
                        <a:picLocks noChangeAspect="1" noChangeArrowheads="1"/>
                      </p:cNvPicPr>
                      <p:nvPr/>
                    </p:nvPicPr>
                    <p:blipFill>
                      <a:blip r:embed="rId15"/>
                      <a:srcRect/>
                      <a:stretch>
                        <a:fillRect/>
                      </a:stretch>
                    </p:blipFill>
                    <p:spPr bwMode="auto">
                      <a:xfrm>
                        <a:off x="830330" y="5506170"/>
                        <a:ext cx="5465763" cy="36671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F418769A-DE7C-422A-9726-5FF96BAC5B09}"/>
              </a:ext>
            </a:extLst>
          </p:cNvPr>
          <p:cNvGraphicFramePr>
            <a:graphicFrameLocks noChangeAspect="1"/>
          </p:cNvGraphicFramePr>
          <p:nvPr>
            <p:extLst>
              <p:ext uri="{D42A27DB-BD31-4B8C-83A1-F6EECF244321}">
                <p14:modId xmlns:p14="http://schemas.microsoft.com/office/powerpoint/2010/main" val="2813111464"/>
              </p:ext>
            </p:extLst>
          </p:nvPr>
        </p:nvGraphicFramePr>
        <p:xfrm>
          <a:off x="830330" y="4772639"/>
          <a:ext cx="5610227" cy="601992"/>
        </p:xfrm>
        <a:graphic>
          <a:graphicData uri="http://schemas.openxmlformats.org/presentationml/2006/ole">
            <mc:AlternateContent xmlns:mc="http://schemas.openxmlformats.org/markup-compatibility/2006">
              <mc:Choice xmlns:v="urn:schemas-microsoft-com:vml" Requires="v">
                <p:oleObj name="Equation" r:id="rId16" imgW="4241520" imgH="457200" progId="Equation.DSMT4">
                  <p:embed/>
                </p:oleObj>
              </mc:Choice>
              <mc:Fallback>
                <p:oleObj name="Equation" r:id="rId16" imgW="4241520" imgH="457200" progId="Equation.DSMT4">
                  <p:embed/>
                  <p:pic>
                    <p:nvPicPr>
                      <p:cNvPr id="11" name="Object 10">
                        <a:extLst>
                          <a:ext uri="{FF2B5EF4-FFF2-40B4-BE49-F238E27FC236}">
                            <a16:creationId xmlns:a16="http://schemas.microsoft.com/office/drawing/2014/main" id="{DFDE51DC-D3A1-4CA8-BF2B-31268F1050AC}"/>
                          </a:ext>
                        </a:extLst>
                      </p:cNvPr>
                      <p:cNvPicPr>
                        <a:picLocks noChangeAspect="1" noChangeArrowheads="1"/>
                      </p:cNvPicPr>
                      <p:nvPr/>
                    </p:nvPicPr>
                    <p:blipFill>
                      <a:blip r:embed="rId17"/>
                      <a:srcRect/>
                      <a:stretch>
                        <a:fillRect/>
                      </a:stretch>
                    </p:blipFill>
                    <p:spPr bwMode="auto">
                      <a:xfrm>
                        <a:off x="830330" y="4772639"/>
                        <a:ext cx="5610227" cy="601992"/>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9A89BB88-49FA-4C26-968E-F3D685CDAF94}"/>
              </a:ext>
            </a:extLst>
          </p:cNvPr>
          <p:cNvGraphicFramePr>
            <a:graphicFrameLocks noChangeAspect="1"/>
          </p:cNvGraphicFramePr>
          <p:nvPr>
            <p:extLst>
              <p:ext uri="{D42A27DB-BD31-4B8C-83A1-F6EECF244321}">
                <p14:modId xmlns:p14="http://schemas.microsoft.com/office/powerpoint/2010/main" val="2659305371"/>
              </p:ext>
            </p:extLst>
          </p:nvPr>
        </p:nvGraphicFramePr>
        <p:xfrm>
          <a:off x="4980521" y="6060034"/>
          <a:ext cx="4131943" cy="366605"/>
        </p:xfrm>
        <a:graphic>
          <a:graphicData uri="http://schemas.openxmlformats.org/presentationml/2006/ole">
            <mc:AlternateContent xmlns:mc="http://schemas.openxmlformats.org/markup-compatibility/2006">
              <mc:Choice xmlns:v="urn:schemas-microsoft-com:vml" Requires="v">
                <p:oleObj name="Equation" r:id="rId18" imgW="2565360" imgH="228600" progId="Equation.DSMT4">
                  <p:embed/>
                </p:oleObj>
              </mc:Choice>
              <mc:Fallback>
                <p:oleObj name="Equation" r:id="rId18" imgW="2565360" imgH="228600" progId="Equation.DSMT4">
                  <p:embed/>
                  <p:pic>
                    <p:nvPicPr>
                      <p:cNvPr id="11" name="Object 10">
                        <a:extLst>
                          <a:ext uri="{FF2B5EF4-FFF2-40B4-BE49-F238E27FC236}">
                            <a16:creationId xmlns:a16="http://schemas.microsoft.com/office/drawing/2014/main" id="{DFDE51DC-D3A1-4CA8-BF2B-31268F1050AC}"/>
                          </a:ext>
                        </a:extLst>
                      </p:cNvPr>
                      <p:cNvPicPr>
                        <a:picLocks noChangeAspect="1" noChangeArrowheads="1"/>
                      </p:cNvPicPr>
                      <p:nvPr/>
                    </p:nvPicPr>
                    <p:blipFill>
                      <a:blip r:embed="rId19"/>
                      <a:srcRect/>
                      <a:stretch>
                        <a:fillRect/>
                      </a:stretch>
                    </p:blipFill>
                    <p:spPr bwMode="auto">
                      <a:xfrm>
                        <a:off x="4980521" y="6060034"/>
                        <a:ext cx="4131943" cy="36660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9F7BA63E-96F9-4FF4-8D73-FAF7E41D9133}"/>
              </a:ext>
            </a:extLst>
          </p:cNvPr>
          <p:cNvGraphicFramePr>
            <a:graphicFrameLocks noChangeAspect="1"/>
          </p:cNvGraphicFramePr>
          <p:nvPr>
            <p:extLst>
              <p:ext uri="{D42A27DB-BD31-4B8C-83A1-F6EECF244321}">
                <p14:modId xmlns:p14="http://schemas.microsoft.com/office/powerpoint/2010/main" val="1815052617"/>
              </p:ext>
            </p:extLst>
          </p:nvPr>
        </p:nvGraphicFramePr>
        <p:xfrm>
          <a:off x="6369872" y="5487133"/>
          <a:ext cx="2338519" cy="374878"/>
        </p:xfrm>
        <a:graphic>
          <a:graphicData uri="http://schemas.openxmlformats.org/presentationml/2006/ole">
            <mc:AlternateContent xmlns:mc="http://schemas.openxmlformats.org/markup-compatibility/2006">
              <mc:Choice xmlns:v="urn:schemas-microsoft-com:vml" Requires="v">
                <p:oleObj name="Equation" r:id="rId20" imgW="1498320" imgH="241200" progId="Equation.DSMT4">
                  <p:embed/>
                </p:oleObj>
              </mc:Choice>
              <mc:Fallback>
                <p:oleObj name="Equation" r:id="rId20" imgW="1498320" imgH="241200" progId="Equation.DSMT4">
                  <p:embed/>
                  <p:pic>
                    <p:nvPicPr>
                      <p:cNvPr id="13" name="Object 12">
                        <a:extLst>
                          <a:ext uri="{FF2B5EF4-FFF2-40B4-BE49-F238E27FC236}">
                            <a16:creationId xmlns:a16="http://schemas.microsoft.com/office/drawing/2014/main" id="{9A89BB88-49FA-4C26-968E-F3D685CDAF94}"/>
                          </a:ext>
                        </a:extLst>
                      </p:cNvPr>
                      <p:cNvPicPr>
                        <a:picLocks noChangeAspect="1" noChangeArrowheads="1"/>
                      </p:cNvPicPr>
                      <p:nvPr/>
                    </p:nvPicPr>
                    <p:blipFill>
                      <a:blip r:embed="rId21"/>
                      <a:srcRect/>
                      <a:stretch>
                        <a:fillRect/>
                      </a:stretch>
                    </p:blipFill>
                    <p:spPr bwMode="auto">
                      <a:xfrm>
                        <a:off x="6369872" y="5487133"/>
                        <a:ext cx="2338519" cy="37487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39E812AD-5792-4BC9-AA21-51B016FE18BD}"/>
              </a:ext>
            </a:extLst>
          </p:cNvPr>
          <p:cNvGraphicFramePr>
            <a:graphicFrameLocks noChangeAspect="1"/>
          </p:cNvGraphicFramePr>
          <p:nvPr>
            <p:extLst>
              <p:ext uri="{D42A27DB-BD31-4B8C-83A1-F6EECF244321}">
                <p14:modId xmlns:p14="http://schemas.microsoft.com/office/powerpoint/2010/main" val="2050987916"/>
              </p:ext>
            </p:extLst>
          </p:nvPr>
        </p:nvGraphicFramePr>
        <p:xfrm>
          <a:off x="568747" y="5916405"/>
          <a:ext cx="4576762" cy="712787"/>
        </p:xfrm>
        <a:graphic>
          <a:graphicData uri="http://schemas.openxmlformats.org/presentationml/2006/ole">
            <mc:AlternateContent xmlns:mc="http://schemas.openxmlformats.org/markup-compatibility/2006">
              <mc:Choice xmlns:v="urn:schemas-microsoft-com:vml" Requires="v">
                <p:oleObj name="Equation" r:id="rId22" imgW="3251160" imgH="507960" progId="Equation.DSMT4">
                  <p:embed/>
                </p:oleObj>
              </mc:Choice>
              <mc:Fallback>
                <p:oleObj name="Equation" r:id="rId22" imgW="3251160" imgH="507960" progId="Equation.DSMT4">
                  <p:embed/>
                  <p:pic>
                    <p:nvPicPr>
                      <p:cNvPr id="13" name="Object 12">
                        <a:extLst>
                          <a:ext uri="{FF2B5EF4-FFF2-40B4-BE49-F238E27FC236}">
                            <a16:creationId xmlns:a16="http://schemas.microsoft.com/office/drawing/2014/main" id="{9A89BB88-49FA-4C26-968E-F3D685CDAF94}"/>
                          </a:ext>
                        </a:extLst>
                      </p:cNvPr>
                      <p:cNvPicPr>
                        <a:picLocks noChangeAspect="1" noChangeArrowheads="1"/>
                      </p:cNvPicPr>
                      <p:nvPr/>
                    </p:nvPicPr>
                    <p:blipFill>
                      <a:blip r:embed="rId23"/>
                      <a:srcRect/>
                      <a:stretch>
                        <a:fillRect/>
                      </a:stretch>
                    </p:blipFill>
                    <p:spPr bwMode="auto">
                      <a:xfrm>
                        <a:off x="568747" y="5916405"/>
                        <a:ext cx="4576762" cy="712787"/>
                      </a:xfrm>
                      <a:prstGeom prst="rect">
                        <a:avLst/>
                      </a:prstGeom>
                      <a:noFill/>
                    </p:spPr>
                  </p:pic>
                </p:oleObj>
              </mc:Fallback>
            </mc:AlternateContent>
          </a:graphicData>
        </a:graphic>
      </p:graphicFrame>
      <p:sp>
        <p:nvSpPr>
          <p:cNvPr id="16" name="Title 1">
            <a:extLst>
              <a:ext uri="{FF2B5EF4-FFF2-40B4-BE49-F238E27FC236}">
                <a16:creationId xmlns:a16="http://schemas.microsoft.com/office/drawing/2014/main" id="{BF26D111-B5CD-4117-890E-BAB37209F830}"/>
              </a:ext>
            </a:extLst>
          </p:cNvPr>
          <p:cNvSpPr txBox="1">
            <a:spLocks/>
          </p:cNvSpPr>
          <p:nvPr/>
        </p:nvSpPr>
        <p:spPr>
          <a:xfrm>
            <a:off x="3800061" y="387059"/>
            <a:ext cx="5483087" cy="468884"/>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u="sng" dirty="0">
                <a:latin typeface="+mn-lt"/>
              </a:rPr>
              <a:t>A.1 Coulomb’s Law</a:t>
            </a:r>
          </a:p>
        </p:txBody>
      </p:sp>
    </p:spTree>
    <p:extLst>
      <p:ext uri="{BB962C8B-B14F-4D97-AF65-F5344CB8AC3E}">
        <p14:creationId xmlns:p14="http://schemas.microsoft.com/office/powerpoint/2010/main" val="371839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0C57F-63FD-4A50-BA3C-2B31C4DF29FB}"/>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3" name="TextBox 2">
            <a:extLst>
              <a:ext uri="{FF2B5EF4-FFF2-40B4-BE49-F238E27FC236}">
                <a16:creationId xmlns:a16="http://schemas.microsoft.com/office/drawing/2014/main" id="{C30FC42F-D819-4B0D-B790-D1CAB5C8D142}"/>
              </a:ext>
            </a:extLst>
          </p:cNvPr>
          <p:cNvSpPr txBox="1"/>
          <p:nvPr/>
        </p:nvSpPr>
        <p:spPr>
          <a:xfrm>
            <a:off x="636104" y="1093305"/>
            <a:ext cx="11093806" cy="584775"/>
          </a:xfrm>
          <a:prstGeom prst="rect">
            <a:avLst/>
          </a:prstGeom>
          <a:noFill/>
        </p:spPr>
        <p:txBody>
          <a:bodyPr wrap="none" rtlCol="0">
            <a:spAutoFit/>
          </a:bodyPr>
          <a:lstStyle/>
          <a:p>
            <a:r>
              <a:rPr lang="en-US" sz="1600" dirty="0"/>
              <a:t>Sometimes, we need to calculate fields in 3D.  For instance consider a charge on a ring centered at the origin, and suppose we want</a:t>
            </a:r>
          </a:p>
          <a:p>
            <a:r>
              <a:rPr lang="en-US" sz="1600" dirty="0"/>
              <a:t>to calculate the at some point on the z-axis.  If we’re given z, R, and </a:t>
            </a:r>
            <a:r>
              <a:rPr lang="el-GR" sz="1600" dirty="0"/>
              <a:t>φ</a:t>
            </a:r>
            <a:r>
              <a:rPr lang="en-US" sz="1600" dirty="0"/>
              <a:t>, how do we get </a:t>
            </a:r>
            <a:r>
              <a:rPr lang="en-US" sz="1600" b="1" dirty="0"/>
              <a:t>E</a:t>
            </a:r>
            <a:r>
              <a:rPr lang="en-US" sz="1600" dirty="0"/>
              <a:t>?</a:t>
            </a:r>
          </a:p>
        </p:txBody>
      </p:sp>
      <p:sp>
        <p:nvSpPr>
          <p:cNvPr id="4" name="Rectangle 2">
            <a:extLst>
              <a:ext uri="{FF2B5EF4-FFF2-40B4-BE49-F238E27FC236}">
                <a16:creationId xmlns:a16="http://schemas.microsoft.com/office/drawing/2014/main" id="{71C2747D-F5BE-4BB6-B188-BF61F86D1DF7}"/>
              </a:ext>
            </a:extLst>
          </p:cNvPr>
          <p:cNvSpPr>
            <a:spLocks noChangeArrowheads="1"/>
          </p:cNvSpPr>
          <p:nvPr/>
        </p:nvSpPr>
        <p:spPr bwMode="auto">
          <a:xfrm>
            <a:off x="377687" y="179715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8">
            <a:extLst>
              <a:ext uri="{FF2B5EF4-FFF2-40B4-BE49-F238E27FC236}">
                <a16:creationId xmlns:a16="http://schemas.microsoft.com/office/drawing/2014/main" id="{CB65654F-11BD-4E47-98EA-BA91DB793BEF}"/>
              </a:ext>
            </a:extLst>
          </p:cNvPr>
          <p:cNvSpPr>
            <a:spLocks noChangeArrowheads="1"/>
          </p:cNvSpPr>
          <p:nvPr/>
        </p:nvSpPr>
        <p:spPr bwMode="auto">
          <a:xfrm>
            <a:off x="3409122" y="29121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A93C934A-FFEA-4019-81EA-F76DF7763F64}"/>
              </a:ext>
            </a:extLst>
          </p:cNvPr>
          <p:cNvGraphicFramePr>
            <a:graphicFrameLocks noChangeAspect="1"/>
          </p:cNvGraphicFramePr>
          <p:nvPr>
            <p:extLst>
              <p:ext uri="{D42A27DB-BD31-4B8C-83A1-F6EECF244321}">
                <p14:modId xmlns:p14="http://schemas.microsoft.com/office/powerpoint/2010/main" val="3288542968"/>
              </p:ext>
            </p:extLst>
          </p:nvPr>
        </p:nvGraphicFramePr>
        <p:xfrm>
          <a:off x="2913823" y="1735506"/>
          <a:ext cx="2400300" cy="1920875"/>
        </p:xfrm>
        <a:graphic>
          <a:graphicData uri="http://schemas.openxmlformats.org/presentationml/2006/ole">
            <mc:AlternateContent xmlns:mc="http://schemas.openxmlformats.org/markup-compatibility/2006">
              <mc:Choice xmlns:v="urn:schemas-microsoft-com:vml" Requires="v">
                <p:oleObj name="Bitmap Image" r:id="rId2" imgW="2400480" imgH="1920240" progId="Paint.Picture">
                  <p:embed/>
                </p:oleObj>
              </mc:Choice>
              <mc:Fallback>
                <p:oleObj name="Bitmap Image" r:id="rId2" imgW="2400480" imgH="1920240" progId="Paint.Picture">
                  <p:embed/>
                  <p:pic>
                    <p:nvPicPr>
                      <p:cNvPr id="10" name="Object 9">
                        <a:extLst>
                          <a:ext uri="{FF2B5EF4-FFF2-40B4-BE49-F238E27FC236}">
                            <a16:creationId xmlns:a16="http://schemas.microsoft.com/office/drawing/2014/main" id="{1AB0F0E8-2B69-47B5-9BF1-092EC9FD2ABB}"/>
                          </a:ext>
                        </a:extLst>
                      </p:cNvPr>
                      <p:cNvPicPr>
                        <a:picLocks noChangeAspect="1" noChangeArrowheads="1"/>
                      </p:cNvPicPr>
                      <p:nvPr/>
                    </p:nvPicPr>
                    <p:blipFill>
                      <a:blip r:embed="rId3"/>
                      <a:srcRect/>
                      <a:stretch>
                        <a:fillRect/>
                      </a:stretch>
                    </p:blipFill>
                    <p:spPr bwMode="auto">
                      <a:xfrm>
                        <a:off x="2913823" y="1735506"/>
                        <a:ext cx="2400300"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0BC0DA06-19DA-45FF-9A43-62B93F4B81EE}"/>
              </a:ext>
            </a:extLst>
          </p:cNvPr>
          <p:cNvGraphicFramePr>
            <a:graphicFrameLocks noChangeAspect="1"/>
          </p:cNvGraphicFramePr>
          <p:nvPr>
            <p:extLst>
              <p:ext uri="{D42A27DB-BD31-4B8C-83A1-F6EECF244321}">
                <p14:modId xmlns:p14="http://schemas.microsoft.com/office/powerpoint/2010/main" val="1625252664"/>
              </p:ext>
            </p:extLst>
          </p:nvPr>
        </p:nvGraphicFramePr>
        <p:xfrm>
          <a:off x="5633328" y="1755840"/>
          <a:ext cx="2400300" cy="1920875"/>
        </p:xfrm>
        <a:graphic>
          <a:graphicData uri="http://schemas.openxmlformats.org/presentationml/2006/ole">
            <mc:AlternateContent xmlns:mc="http://schemas.openxmlformats.org/markup-compatibility/2006">
              <mc:Choice xmlns:v="urn:schemas-microsoft-com:vml" Requires="v">
                <p:oleObj name="Bitmap Image" r:id="rId4" imgW="2400480" imgH="1920240" progId="Paint.Picture">
                  <p:embed/>
                </p:oleObj>
              </mc:Choice>
              <mc:Fallback>
                <p:oleObj name="Bitmap Image" r:id="rId4" imgW="2400480" imgH="1920240" progId="Paint.Picture">
                  <p:embed/>
                  <p:pic>
                    <p:nvPicPr>
                      <p:cNvPr id="11" name="Object 10">
                        <a:extLst>
                          <a:ext uri="{FF2B5EF4-FFF2-40B4-BE49-F238E27FC236}">
                            <a16:creationId xmlns:a16="http://schemas.microsoft.com/office/drawing/2014/main" id="{A93C934A-FFEA-4019-81EA-F76DF7763F64}"/>
                          </a:ext>
                        </a:extLst>
                      </p:cNvPr>
                      <p:cNvPicPr>
                        <a:picLocks noChangeAspect="1" noChangeArrowheads="1"/>
                      </p:cNvPicPr>
                      <p:nvPr/>
                    </p:nvPicPr>
                    <p:blipFill>
                      <a:blip r:embed="rId5"/>
                      <a:srcRect/>
                      <a:stretch>
                        <a:fillRect/>
                      </a:stretch>
                    </p:blipFill>
                    <p:spPr bwMode="auto">
                      <a:xfrm>
                        <a:off x="5633328" y="1755840"/>
                        <a:ext cx="2400300"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a16="http://schemas.microsoft.com/office/drawing/2014/main" id="{344A1605-CABD-46F4-BC82-66F3CEE403F4}"/>
              </a:ext>
            </a:extLst>
          </p:cNvPr>
          <p:cNvGraphicFramePr>
            <a:graphicFrameLocks noChangeAspect="1"/>
          </p:cNvGraphicFramePr>
          <p:nvPr>
            <p:extLst>
              <p:ext uri="{D42A27DB-BD31-4B8C-83A1-F6EECF244321}">
                <p14:modId xmlns:p14="http://schemas.microsoft.com/office/powerpoint/2010/main" val="1561256796"/>
              </p:ext>
            </p:extLst>
          </p:nvPr>
        </p:nvGraphicFramePr>
        <p:xfrm>
          <a:off x="8463819" y="1777280"/>
          <a:ext cx="2400300" cy="1920875"/>
        </p:xfrm>
        <a:graphic>
          <a:graphicData uri="http://schemas.openxmlformats.org/presentationml/2006/ole">
            <mc:AlternateContent xmlns:mc="http://schemas.openxmlformats.org/markup-compatibility/2006">
              <mc:Choice xmlns:v="urn:schemas-microsoft-com:vml" Requires="v">
                <p:oleObj name="Bitmap Image" r:id="rId6" imgW="2400480" imgH="1920240" progId="Paint.Picture">
                  <p:embed/>
                </p:oleObj>
              </mc:Choice>
              <mc:Fallback>
                <p:oleObj name="Bitmap Image" r:id="rId6" imgW="2400480" imgH="1920240" progId="Paint.Picture">
                  <p:embed/>
                  <p:pic>
                    <p:nvPicPr>
                      <p:cNvPr id="12" name="Object 11">
                        <a:extLst>
                          <a:ext uri="{FF2B5EF4-FFF2-40B4-BE49-F238E27FC236}">
                            <a16:creationId xmlns:a16="http://schemas.microsoft.com/office/drawing/2014/main" id="{0BC0DA06-19DA-45FF-9A43-62B93F4B81EE}"/>
                          </a:ext>
                        </a:extLst>
                      </p:cNvPr>
                      <p:cNvPicPr>
                        <a:picLocks noChangeAspect="1" noChangeArrowheads="1"/>
                      </p:cNvPicPr>
                      <p:nvPr/>
                    </p:nvPicPr>
                    <p:blipFill>
                      <a:blip r:embed="rId7"/>
                      <a:srcRect/>
                      <a:stretch>
                        <a:fillRect/>
                      </a:stretch>
                    </p:blipFill>
                    <p:spPr bwMode="auto">
                      <a:xfrm>
                        <a:off x="8463819" y="1777280"/>
                        <a:ext cx="2400300"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0BFD7A6C-70D1-483A-A7ED-AB277510F632}"/>
              </a:ext>
            </a:extLst>
          </p:cNvPr>
          <p:cNvGraphicFramePr>
            <a:graphicFrameLocks noChangeAspect="1"/>
          </p:cNvGraphicFramePr>
          <p:nvPr>
            <p:extLst>
              <p:ext uri="{D42A27DB-BD31-4B8C-83A1-F6EECF244321}">
                <p14:modId xmlns:p14="http://schemas.microsoft.com/office/powerpoint/2010/main" val="2839443657"/>
              </p:ext>
            </p:extLst>
          </p:nvPr>
        </p:nvGraphicFramePr>
        <p:xfrm>
          <a:off x="357810" y="1735506"/>
          <a:ext cx="2400300" cy="1920875"/>
        </p:xfrm>
        <a:graphic>
          <a:graphicData uri="http://schemas.openxmlformats.org/presentationml/2006/ole">
            <mc:AlternateContent xmlns:mc="http://schemas.openxmlformats.org/markup-compatibility/2006">
              <mc:Choice xmlns:v="urn:schemas-microsoft-com:vml" Requires="v">
                <p:oleObj name="Bitmap Image" r:id="rId8" imgW="2400480" imgH="1920240" progId="Paint.Picture">
                  <p:embed/>
                </p:oleObj>
              </mc:Choice>
              <mc:Fallback>
                <p:oleObj name="Bitmap Image" r:id="rId8" imgW="2400480" imgH="1920240" progId="Paint.Picture">
                  <p:embed/>
                  <p:pic>
                    <p:nvPicPr>
                      <p:cNvPr id="10" name="Object 9">
                        <a:extLst>
                          <a:ext uri="{FF2B5EF4-FFF2-40B4-BE49-F238E27FC236}">
                            <a16:creationId xmlns:a16="http://schemas.microsoft.com/office/drawing/2014/main" id="{1AB0F0E8-2B69-47B5-9BF1-092EC9FD2ABB}"/>
                          </a:ext>
                        </a:extLst>
                      </p:cNvPr>
                      <p:cNvPicPr>
                        <a:picLocks noChangeAspect="1" noChangeArrowheads="1"/>
                      </p:cNvPicPr>
                      <p:nvPr/>
                    </p:nvPicPr>
                    <p:blipFill>
                      <a:blip r:embed="rId9"/>
                      <a:srcRect/>
                      <a:stretch>
                        <a:fillRect/>
                      </a:stretch>
                    </p:blipFill>
                    <p:spPr bwMode="auto">
                      <a:xfrm>
                        <a:off x="357810" y="1735506"/>
                        <a:ext cx="2400300"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a:extLst>
              <a:ext uri="{FF2B5EF4-FFF2-40B4-BE49-F238E27FC236}">
                <a16:creationId xmlns:a16="http://schemas.microsoft.com/office/drawing/2014/main" id="{ABA6AEA1-9889-40B0-9114-9AC2AEFEDD14}"/>
              </a:ext>
            </a:extLst>
          </p:cNvPr>
          <p:cNvSpPr txBox="1"/>
          <p:nvPr/>
        </p:nvSpPr>
        <p:spPr>
          <a:xfrm>
            <a:off x="2988437" y="3908963"/>
            <a:ext cx="2364430" cy="584775"/>
          </a:xfrm>
          <a:prstGeom prst="rect">
            <a:avLst/>
          </a:prstGeom>
          <a:noFill/>
        </p:spPr>
        <p:txBody>
          <a:bodyPr wrap="none" rtlCol="0">
            <a:spAutoFit/>
          </a:bodyPr>
          <a:lstStyle/>
          <a:p>
            <a:r>
              <a:rPr lang="en-US" sz="1600" dirty="0"/>
              <a:t>We draw the field, and its </a:t>
            </a:r>
          </a:p>
          <a:p>
            <a:r>
              <a:rPr lang="en-US" sz="1600" dirty="0"/>
              <a:t>components.</a:t>
            </a:r>
          </a:p>
        </p:txBody>
      </p:sp>
      <p:sp>
        <p:nvSpPr>
          <p:cNvPr id="18" name="TextBox 17">
            <a:extLst>
              <a:ext uri="{FF2B5EF4-FFF2-40B4-BE49-F238E27FC236}">
                <a16:creationId xmlns:a16="http://schemas.microsoft.com/office/drawing/2014/main" id="{28A602A4-DE87-449A-93A7-AB393DE82B62}"/>
              </a:ext>
            </a:extLst>
          </p:cNvPr>
          <p:cNvSpPr txBox="1"/>
          <p:nvPr/>
        </p:nvSpPr>
        <p:spPr>
          <a:xfrm>
            <a:off x="5872874" y="3868253"/>
            <a:ext cx="2462746" cy="1846659"/>
          </a:xfrm>
          <a:prstGeom prst="rect">
            <a:avLst/>
          </a:prstGeom>
          <a:noFill/>
        </p:spPr>
        <p:txBody>
          <a:bodyPr wrap="square" rtlCol="0">
            <a:spAutoFit/>
          </a:bodyPr>
          <a:lstStyle/>
          <a:p>
            <a:r>
              <a:rPr lang="en-US" sz="1600" dirty="0"/>
              <a:t>First we consider the </a:t>
            </a:r>
          </a:p>
          <a:p>
            <a:r>
              <a:rPr lang="en-US" sz="1600" dirty="0"/>
              <a:t>orange triangle,</a:t>
            </a:r>
          </a:p>
          <a:p>
            <a:r>
              <a:rPr lang="en-US" sz="1600" dirty="0"/>
              <a:t>consisting of the field, </a:t>
            </a:r>
            <a:r>
              <a:rPr lang="en-US" sz="1600" b="1" dirty="0"/>
              <a:t>E</a:t>
            </a:r>
            <a:r>
              <a:rPr lang="en-US" sz="1600" dirty="0"/>
              <a:t>, its z-component </a:t>
            </a:r>
            <a:r>
              <a:rPr lang="en-US" sz="1600" dirty="0" err="1"/>
              <a:t>E</a:t>
            </a:r>
            <a:r>
              <a:rPr lang="en-US" sz="1600" baseline="-25000" dirty="0" err="1"/>
              <a:t>z</a:t>
            </a:r>
            <a:r>
              <a:rPr lang="en-US" sz="1600" dirty="0"/>
              <a:t> (which is the vertical line), and the projection </a:t>
            </a:r>
          </a:p>
          <a:p>
            <a:r>
              <a:rPr lang="en-US" sz="1600" dirty="0"/>
              <a:t>of E onto the x-y plane.  </a:t>
            </a:r>
            <a:endParaRPr lang="en-US" dirty="0"/>
          </a:p>
        </p:txBody>
      </p:sp>
      <p:sp>
        <p:nvSpPr>
          <p:cNvPr id="19" name="TextBox 18">
            <a:extLst>
              <a:ext uri="{FF2B5EF4-FFF2-40B4-BE49-F238E27FC236}">
                <a16:creationId xmlns:a16="http://schemas.microsoft.com/office/drawing/2014/main" id="{224E4A23-BFE5-4D0D-A3C2-EFFA9585C3A2}"/>
              </a:ext>
            </a:extLst>
          </p:cNvPr>
          <p:cNvSpPr txBox="1"/>
          <p:nvPr/>
        </p:nvSpPr>
        <p:spPr>
          <a:xfrm>
            <a:off x="8575166" y="3908963"/>
            <a:ext cx="2951922" cy="1815882"/>
          </a:xfrm>
          <a:prstGeom prst="rect">
            <a:avLst/>
          </a:prstGeom>
          <a:noFill/>
        </p:spPr>
        <p:txBody>
          <a:bodyPr wrap="square" rtlCol="0">
            <a:spAutoFit/>
          </a:bodyPr>
          <a:lstStyle/>
          <a:p>
            <a:r>
              <a:rPr lang="en-US" sz="1600" dirty="0"/>
              <a:t>Then we consider the next orange triangle.  If we project the </a:t>
            </a:r>
            <a:r>
              <a:rPr lang="en-US" sz="1600" dirty="0" err="1"/>
              <a:t>Esin</a:t>
            </a:r>
            <a:r>
              <a:rPr lang="el-GR" sz="1600" dirty="0"/>
              <a:t>ϴ</a:t>
            </a:r>
            <a:r>
              <a:rPr lang="en-US" sz="1600" dirty="0"/>
              <a:t> component onto the x-y axes, then we’ll get the x, y components of the field.  Negative signs are </a:t>
            </a:r>
            <a:r>
              <a:rPr lang="en-US" sz="1600" dirty="0" err="1"/>
              <a:t>‘cause</a:t>
            </a:r>
            <a:r>
              <a:rPr lang="en-US" sz="1600" dirty="0"/>
              <a:t> of direction.</a:t>
            </a:r>
          </a:p>
        </p:txBody>
      </p:sp>
      <p:graphicFrame>
        <p:nvGraphicFramePr>
          <p:cNvPr id="20" name="Object 19">
            <a:extLst>
              <a:ext uri="{FF2B5EF4-FFF2-40B4-BE49-F238E27FC236}">
                <a16:creationId xmlns:a16="http://schemas.microsoft.com/office/drawing/2014/main" id="{569F6F06-4F28-442E-B6D5-7B27FA5424CC}"/>
              </a:ext>
            </a:extLst>
          </p:cNvPr>
          <p:cNvGraphicFramePr>
            <a:graphicFrameLocks noChangeAspect="1"/>
          </p:cNvGraphicFramePr>
          <p:nvPr>
            <p:extLst>
              <p:ext uri="{D42A27DB-BD31-4B8C-83A1-F6EECF244321}">
                <p14:modId xmlns:p14="http://schemas.microsoft.com/office/powerpoint/2010/main" val="1122364176"/>
              </p:ext>
            </p:extLst>
          </p:nvPr>
        </p:nvGraphicFramePr>
        <p:xfrm>
          <a:off x="5955196" y="5906450"/>
          <a:ext cx="1322384" cy="383918"/>
        </p:xfrm>
        <a:graphic>
          <a:graphicData uri="http://schemas.openxmlformats.org/presentationml/2006/ole">
            <mc:AlternateContent xmlns:mc="http://schemas.openxmlformats.org/markup-compatibility/2006">
              <mc:Choice xmlns:v="urn:schemas-microsoft-com:vml" Requires="v">
                <p:oleObj name="Equation" r:id="rId10" imgW="787320" imgH="228600" progId="Equation.DSMT4">
                  <p:embed/>
                </p:oleObj>
              </mc:Choice>
              <mc:Fallback>
                <p:oleObj name="Equation" r:id="rId10" imgW="787320" imgH="228600" progId="Equation.DSMT4">
                  <p:embed/>
                  <p:pic>
                    <p:nvPicPr>
                      <p:cNvPr id="0" name=""/>
                      <p:cNvPicPr/>
                      <p:nvPr/>
                    </p:nvPicPr>
                    <p:blipFill>
                      <a:blip r:embed="rId11"/>
                      <a:stretch>
                        <a:fillRect/>
                      </a:stretch>
                    </p:blipFill>
                    <p:spPr>
                      <a:xfrm>
                        <a:off x="5955196" y="5906450"/>
                        <a:ext cx="1322384" cy="383918"/>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655130D6-6555-4AD5-AD19-CCEE159B8879}"/>
              </a:ext>
            </a:extLst>
          </p:cNvPr>
          <p:cNvGraphicFramePr>
            <a:graphicFrameLocks noChangeAspect="1"/>
          </p:cNvGraphicFramePr>
          <p:nvPr>
            <p:extLst>
              <p:ext uri="{D42A27DB-BD31-4B8C-83A1-F6EECF244321}">
                <p14:modId xmlns:p14="http://schemas.microsoft.com/office/powerpoint/2010/main" val="3939235232"/>
              </p:ext>
            </p:extLst>
          </p:nvPr>
        </p:nvGraphicFramePr>
        <p:xfrm>
          <a:off x="8619394" y="5869658"/>
          <a:ext cx="2089150" cy="811213"/>
        </p:xfrm>
        <a:graphic>
          <a:graphicData uri="http://schemas.openxmlformats.org/presentationml/2006/ole">
            <mc:AlternateContent xmlns:mc="http://schemas.openxmlformats.org/markup-compatibility/2006">
              <mc:Choice xmlns:v="urn:schemas-microsoft-com:vml" Requires="v">
                <p:oleObj name="Equation" r:id="rId12" imgW="1244520" imgH="482400" progId="Equation.DSMT4">
                  <p:embed/>
                </p:oleObj>
              </mc:Choice>
              <mc:Fallback>
                <p:oleObj name="Equation" r:id="rId12" imgW="1244520" imgH="482400" progId="Equation.DSMT4">
                  <p:embed/>
                  <p:pic>
                    <p:nvPicPr>
                      <p:cNvPr id="20" name="Object 19">
                        <a:extLst>
                          <a:ext uri="{FF2B5EF4-FFF2-40B4-BE49-F238E27FC236}">
                            <a16:creationId xmlns:a16="http://schemas.microsoft.com/office/drawing/2014/main" id="{569F6F06-4F28-442E-B6D5-7B27FA5424CC}"/>
                          </a:ext>
                        </a:extLst>
                      </p:cNvPr>
                      <p:cNvPicPr/>
                      <p:nvPr/>
                    </p:nvPicPr>
                    <p:blipFill>
                      <a:blip r:embed="rId13"/>
                      <a:stretch>
                        <a:fillRect/>
                      </a:stretch>
                    </p:blipFill>
                    <p:spPr>
                      <a:xfrm>
                        <a:off x="8619394" y="5869658"/>
                        <a:ext cx="2089150" cy="811213"/>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EA880E71-2A23-4FB1-9787-270D30E6CA95}"/>
              </a:ext>
            </a:extLst>
          </p:cNvPr>
          <p:cNvSpPr txBox="1"/>
          <p:nvPr/>
        </p:nvSpPr>
        <p:spPr>
          <a:xfrm>
            <a:off x="442836" y="5182759"/>
            <a:ext cx="2623795" cy="369332"/>
          </a:xfrm>
          <a:prstGeom prst="rect">
            <a:avLst/>
          </a:prstGeom>
          <a:noFill/>
        </p:spPr>
        <p:txBody>
          <a:bodyPr wrap="none" rtlCol="0">
            <a:spAutoFit/>
          </a:bodyPr>
          <a:lstStyle/>
          <a:p>
            <a:r>
              <a:rPr lang="en-US" dirty="0"/>
              <a:t>So the field is, generically:</a:t>
            </a:r>
          </a:p>
        </p:txBody>
      </p:sp>
      <p:graphicFrame>
        <p:nvGraphicFramePr>
          <p:cNvPr id="23" name="Object 22">
            <a:extLst>
              <a:ext uri="{FF2B5EF4-FFF2-40B4-BE49-F238E27FC236}">
                <a16:creationId xmlns:a16="http://schemas.microsoft.com/office/drawing/2014/main" id="{C2D680D2-FE94-4043-BE49-5BE5DBD76F8F}"/>
              </a:ext>
            </a:extLst>
          </p:cNvPr>
          <p:cNvGraphicFramePr>
            <a:graphicFrameLocks noChangeAspect="1"/>
          </p:cNvGraphicFramePr>
          <p:nvPr>
            <p:extLst>
              <p:ext uri="{D42A27DB-BD31-4B8C-83A1-F6EECF244321}">
                <p14:modId xmlns:p14="http://schemas.microsoft.com/office/powerpoint/2010/main" val="3015696201"/>
              </p:ext>
            </p:extLst>
          </p:nvPr>
        </p:nvGraphicFramePr>
        <p:xfrm>
          <a:off x="442836" y="5667326"/>
          <a:ext cx="3459163" cy="368300"/>
        </p:xfrm>
        <a:graphic>
          <a:graphicData uri="http://schemas.openxmlformats.org/presentationml/2006/ole">
            <mc:AlternateContent xmlns:mc="http://schemas.openxmlformats.org/markup-compatibility/2006">
              <mc:Choice xmlns:v="urn:schemas-microsoft-com:vml" Requires="v">
                <p:oleObj name="Equation" r:id="rId14" imgW="2489040" imgH="241200" progId="Equation.DSMT4">
                  <p:embed/>
                </p:oleObj>
              </mc:Choice>
              <mc:Fallback>
                <p:oleObj name="Equation" r:id="rId14" imgW="2489040" imgH="241200" progId="Equation.DSMT4">
                  <p:embed/>
                  <p:pic>
                    <p:nvPicPr>
                      <p:cNvPr id="0" name=""/>
                      <p:cNvPicPr/>
                      <p:nvPr/>
                    </p:nvPicPr>
                    <p:blipFill>
                      <a:blip r:embed="rId15"/>
                      <a:stretch>
                        <a:fillRect/>
                      </a:stretch>
                    </p:blipFill>
                    <p:spPr>
                      <a:xfrm>
                        <a:off x="442836" y="5667326"/>
                        <a:ext cx="3459163" cy="368300"/>
                      </a:xfrm>
                      <a:prstGeom prst="rect">
                        <a:avLst/>
                      </a:prstGeom>
                      <a:noFill/>
                      <a:ln>
                        <a:solidFill>
                          <a:srgbClr val="0070C0"/>
                        </a:solidFill>
                      </a:ln>
                    </p:spPr>
                  </p:pic>
                </p:oleObj>
              </mc:Fallback>
            </mc:AlternateContent>
          </a:graphicData>
        </a:graphic>
      </p:graphicFrame>
    </p:spTree>
    <p:extLst>
      <p:ext uri="{BB962C8B-B14F-4D97-AF65-F5344CB8AC3E}">
        <p14:creationId xmlns:p14="http://schemas.microsoft.com/office/powerpoint/2010/main" val="259396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EE25874-3554-4B36-956D-C1BCE04E1329}"/>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4" name="TextBox 3">
            <a:extLst>
              <a:ext uri="{FF2B5EF4-FFF2-40B4-BE49-F238E27FC236}">
                <a16:creationId xmlns:a16="http://schemas.microsoft.com/office/drawing/2014/main" id="{940E97F7-1279-4AFD-9BF6-D6843B1C31B6}"/>
              </a:ext>
            </a:extLst>
          </p:cNvPr>
          <p:cNvSpPr txBox="1"/>
          <p:nvPr/>
        </p:nvSpPr>
        <p:spPr>
          <a:xfrm>
            <a:off x="586407" y="1172817"/>
            <a:ext cx="10022552" cy="646331"/>
          </a:xfrm>
          <a:prstGeom prst="rect">
            <a:avLst/>
          </a:prstGeom>
          <a:noFill/>
        </p:spPr>
        <p:txBody>
          <a:bodyPr wrap="none" rtlCol="0">
            <a:spAutoFit/>
          </a:bodyPr>
          <a:lstStyle/>
          <a:p>
            <a:r>
              <a:rPr lang="en-US" dirty="0">
                <a:solidFill>
                  <a:srgbClr val="0070C0"/>
                </a:solidFill>
              </a:rPr>
              <a:t>So for example, let’s say we have arranged two 1nC charges in around a ring.  Let R = 4µm, and h = 8µm.  </a:t>
            </a:r>
          </a:p>
          <a:p>
            <a:r>
              <a:rPr lang="en-US" dirty="0">
                <a:solidFill>
                  <a:srgbClr val="0070C0"/>
                </a:solidFill>
              </a:rPr>
              <a:t>Then what is the field strength and direction at that point on the z-axis?  </a:t>
            </a:r>
          </a:p>
        </p:txBody>
      </p:sp>
      <p:graphicFrame>
        <p:nvGraphicFramePr>
          <p:cNvPr id="5" name="Object 4">
            <a:extLst>
              <a:ext uri="{FF2B5EF4-FFF2-40B4-BE49-F238E27FC236}">
                <a16:creationId xmlns:a16="http://schemas.microsoft.com/office/drawing/2014/main" id="{59714DB4-9880-41E2-B337-A94B9F27D788}"/>
              </a:ext>
            </a:extLst>
          </p:cNvPr>
          <p:cNvGraphicFramePr>
            <a:graphicFrameLocks noChangeAspect="1"/>
          </p:cNvGraphicFramePr>
          <p:nvPr>
            <p:extLst>
              <p:ext uri="{D42A27DB-BD31-4B8C-83A1-F6EECF244321}">
                <p14:modId xmlns:p14="http://schemas.microsoft.com/office/powerpoint/2010/main" val="2986713480"/>
              </p:ext>
            </p:extLst>
          </p:nvPr>
        </p:nvGraphicFramePr>
        <p:xfrm>
          <a:off x="357807" y="1908503"/>
          <a:ext cx="2400300" cy="1920875"/>
        </p:xfrm>
        <a:graphic>
          <a:graphicData uri="http://schemas.openxmlformats.org/presentationml/2006/ole">
            <mc:AlternateContent xmlns:mc="http://schemas.openxmlformats.org/markup-compatibility/2006">
              <mc:Choice xmlns:v="urn:schemas-microsoft-com:vml" Requires="v">
                <p:oleObj name="Bitmap Image" r:id="rId2" imgW="2400480" imgH="1920240" progId="Paint.Picture">
                  <p:embed/>
                </p:oleObj>
              </mc:Choice>
              <mc:Fallback>
                <p:oleObj name="Bitmap Image" r:id="rId2" imgW="2400480" imgH="1920240" progId="Paint.Picture">
                  <p:embed/>
                  <p:pic>
                    <p:nvPicPr>
                      <p:cNvPr id="16" name="Object 15">
                        <a:extLst>
                          <a:ext uri="{FF2B5EF4-FFF2-40B4-BE49-F238E27FC236}">
                            <a16:creationId xmlns:a16="http://schemas.microsoft.com/office/drawing/2014/main" id="{0BFD7A6C-70D1-483A-A7ED-AB277510F632}"/>
                          </a:ext>
                        </a:extLst>
                      </p:cNvPr>
                      <p:cNvPicPr>
                        <a:picLocks noChangeAspect="1" noChangeArrowheads="1"/>
                      </p:cNvPicPr>
                      <p:nvPr/>
                    </p:nvPicPr>
                    <p:blipFill>
                      <a:blip r:embed="rId3"/>
                      <a:srcRect/>
                      <a:stretch>
                        <a:fillRect/>
                      </a:stretch>
                    </p:blipFill>
                    <p:spPr bwMode="auto">
                      <a:xfrm>
                        <a:off x="357807" y="1908503"/>
                        <a:ext cx="2400300"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6CD13036-20F8-4166-9EC0-8B54C46134E3}"/>
              </a:ext>
            </a:extLst>
          </p:cNvPr>
          <p:cNvSpPr txBox="1"/>
          <p:nvPr/>
        </p:nvSpPr>
        <p:spPr>
          <a:xfrm>
            <a:off x="3513345" y="2377659"/>
            <a:ext cx="3839957" cy="861774"/>
          </a:xfrm>
          <a:prstGeom prst="rect">
            <a:avLst/>
          </a:prstGeom>
          <a:noFill/>
        </p:spPr>
        <p:txBody>
          <a:bodyPr wrap="square" rtlCol="0">
            <a:spAutoFit/>
          </a:bodyPr>
          <a:lstStyle/>
          <a:p>
            <a:r>
              <a:rPr lang="en-US" sz="1600" dirty="0"/>
              <a:t>Well first, it’s always a good idea to draw the fields.  And then, we’ll just use our formalism to </a:t>
            </a:r>
            <a:r>
              <a:rPr lang="en-US" sz="1600" dirty="0" err="1"/>
              <a:t>to</a:t>
            </a:r>
            <a:r>
              <a:rPr lang="en-US" sz="1600" dirty="0"/>
              <a:t> construct the fields….</a:t>
            </a:r>
          </a:p>
        </p:txBody>
      </p:sp>
      <p:graphicFrame>
        <p:nvGraphicFramePr>
          <p:cNvPr id="8" name="Object 7">
            <a:extLst>
              <a:ext uri="{FF2B5EF4-FFF2-40B4-BE49-F238E27FC236}">
                <a16:creationId xmlns:a16="http://schemas.microsoft.com/office/drawing/2014/main" id="{033375AD-DABD-4F20-898B-D4071481BAC5}"/>
              </a:ext>
            </a:extLst>
          </p:cNvPr>
          <p:cNvGraphicFramePr>
            <a:graphicFrameLocks noChangeAspect="1"/>
          </p:cNvGraphicFramePr>
          <p:nvPr>
            <p:extLst>
              <p:ext uri="{D42A27DB-BD31-4B8C-83A1-F6EECF244321}">
                <p14:modId xmlns:p14="http://schemas.microsoft.com/office/powerpoint/2010/main" val="1034280263"/>
              </p:ext>
            </p:extLst>
          </p:nvPr>
        </p:nvGraphicFramePr>
        <p:xfrm>
          <a:off x="7699375" y="1965325"/>
          <a:ext cx="2797175" cy="1920875"/>
        </p:xfrm>
        <a:graphic>
          <a:graphicData uri="http://schemas.openxmlformats.org/presentationml/2006/ole">
            <mc:AlternateContent xmlns:mc="http://schemas.openxmlformats.org/markup-compatibility/2006">
              <mc:Choice xmlns:v="urn:schemas-microsoft-com:vml" Requires="v">
                <p:oleObj name="Bitmap Image" r:id="rId4" imgW="2796480" imgH="1920240" progId="Paint.Picture">
                  <p:embed/>
                </p:oleObj>
              </mc:Choice>
              <mc:Fallback>
                <p:oleObj name="Bitmap Image" r:id="rId4" imgW="2796480" imgH="1920240" progId="Paint.Picture">
                  <p:embed/>
                  <p:pic>
                    <p:nvPicPr>
                      <p:cNvPr id="5" name="Object 4">
                        <a:extLst>
                          <a:ext uri="{FF2B5EF4-FFF2-40B4-BE49-F238E27FC236}">
                            <a16:creationId xmlns:a16="http://schemas.microsoft.com/office/drawing/2014/main" id="{59714DB4-9880-41E2-B337-A94B9F27D788}"/>
                          </a:ext>
                        </a:extLst>
                      </p:cNvPr>
                      <p:cNvPicPr>
                        <a:picLocks noChangeAspect="1" noChangeArrowheads="1"/>
                      </p:cNvPicPr>
                      <p:nvPr/>
                    </p:nvPicPr>
                    <p:blipFill>
                      <a:blip r:embed="rId5"/>
                      <a:srcRect/>
                      <a:stretch>
                        <a:fillRect/>
                      </a:stretch>
                    </p:blipFill>
                    <p:spPr bwMode="auto">
                      <a:xfrm>
                        <a:off x="7699375" y="1965325"/>
                        <a:ext cx="2797175" cy="192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a:extLst>
              <a:ext uri="{FF2B5EF4-FFF2-40B4-BE49-F238E27FC236}">
                <a16:creationId xmlns:a16="http://schemas.microsoft.com/office/drawing/2014/main" id="{78048DF0-872B-4576-A2CD-3830E0AA3EE1}"/>
              </a:ext>
            </a:extLst>
          </p:cNvPr>
          <p:cNvGraphicFramePr>
            <a:graphicFrameLocks noChangeAspect="1"/>
          </p:cNvGraphicFramePr>
          <p:nvPr>
            <p:extLst>
              <p:ext uri="{D42A27DB-BD31-4B8C-83A1-F6EECF244321}">
                <p14:modId xmlns:p14="http://schemas.microsoft.com/office/powerpoint/2010/main" val="2930240446"/>
              </p:ext>
            </p:extLst>
          </p:nvPr>
        </p:nvGraphicFramePr>
        <p:xfrm>
          <a:off x="1233534" y="4017288"/>
          <a:ext cx="8698212" cy="375968"/>
        </p:xfrm>
        <a:graphic>
          <a:graphicData uri="http://schemas.openxmlformats.org/presentationml/2006/ole">
            <mc:AlternateContent xmlns:mc="http://schemas.openxmlformats.org/markup-compatibility/2006">
              <mc:Choice xmlns:v="urn:schemas-microsoft-com:vml" Requires="v">
                <p:oleObj name="Equation" r:id="rId6" imgW="5867280" imgH="253800" progId="Equation.DSMT4">
                  <p:embed/>
                </p:oleObj>
              </mc:Choice>
              <mc:Fallback>
                <p:oleObj name="Equation" r:id="rId6" imgW="5867280" imgH="253800" progId="Equation.DSMT4">
                  <p:embed/>
                  <p:pic>
                    <p:nvPicPr>
                      <p:cNvPr id="0" name=""/>
                      <p:cNvPicPr/>
                      <p:nvPr/>
                    </p:nvPicPr>
                    <p:blipFill>
                      <a:blip r:embed="rId7"/>
                      <a:stretch>
                        <a:fillRect/>
                      </a:stretch>
                    </p:blipFill>
                    <p:spPr>
                      <a:xfrm>
                        <a:off x="1233534" y="4017288"/>
                        <a:ext cx="8698212" cy="37596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955638E-B4F2-443B-BA5F-4E8E8E6BC2AE}"/>
              </a:ext>
            </a:extLst>
          </p:cNvPr>
          <p:cNvGraphicFramePr>
            <a:graphicFrameLocks noChangeAspect="1"/>
          </p:cNvGraphicFramePr>
          <p:nvPr>
            <p:extLst>
              <p:ext uri="{D42A27DB-BD31-4B8C-83A1-F6EECF244321}">
                <p14:modId xmlns:p14="http://schemas.microsoft.com/office/powerpoint/2010/main" val="373617160"/>
              </p:ext>
            </p:extLst>
          </p:nvPr>
        </p:nvGraphicFramePr>
        <p:xfrm>
          <a:off x="2117933" y="5218299"/>
          <a:ext cx="8607425" cy="595312"/>
        </p:xfrm>
        <a:graphic>
          <a:graphicData uri="http://schemas.openxmlformats.org/presentationml/2006/ole">
            <mc:AlternateContent xmlns:mc="http://schemas.openxmlformats.org/markup-compatibility/2006">
              <mc:Choice xmlns:v="urn:schemas-microsoft-com:vml" Requires="v">
                <p:oleObj name="Equation" r:id="rId8" imgW="6426000" imgH="444240" progId="Equation.DSMT4">
                  <p:embed/>
                </p:oleObj>
              </mc:Choice>
              <mc:Fallback>
                <p:oleObj name="Equation" r:id="rId8" imgW="6426000" imgH="444240" progId="Equation.DSMT4">
                  <p:embed/>
                  <p:pic>
                    <p:nvPicPr>
                      <p:cNvPr id="10" name="Object 9">
                        <a:extLst>
                          <a:ext uri="{FF2B5EF4-FFF2-40B4-BE49-F238E27FC236}">
                            <a16:creationId xmlns:a16="http://schemas.microsoft.com/office/drawing/2014/main" id="{78048DF0-872B-4576-A2CD-3830E0AA3EE1}"/>
                          </a:ext>
                        </a:extLst>
                      </p:cNvPr>
                      <p:cNvPicPr/>
                      <p:nvPr/>
                    </p:nvPicPr>
                    <p:blipFill>
                      <a:blip r:embed="rId9"/>
                      <a:stretch>
                        <a:fillRect/>
                      </a:stretch>
                    </p:blipFill>
                    <p:spPr>
                      <a:xfrm>
                        <a:off x="2117933" y="5218299"/>
                        <a:ext cx="8607425" cy="595312"/>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319A7D7-7B3E-4D43-8712-FAF1621DF9F2}"/>
              </a:ext>
            </a:extLst>
          </p:cNvPr>
          <p:cNvGraphicFramePr>
            <a:graphicFrameLocks noChangeAspect="1"/>
          </p:cNvGraphicFramePr>
          <p:nvPr>
            <p:extLst>
              <p:ext uri="{D42A27DB-BD31-4B8C-83A1-F6EECF244321}">
                <p14:modId xmlns:p14="http://schemas.microsoft.com/office/powerpoint/2010/main" val="750870532"/>
              </p:ext>
            </p:extLst>
          </p:nvPr>
        </p:nvGraphicFramePr>
        <p:xfrm>
          <a:off x="2117933" y="4508121"/>
          <a:ext cx="6804025" cy="595313"/>
        </p:xfrm>
        <a:graphic>
          <a:graphicData uri="http://schemas.openxmlformats.org/presentationml/2006/ole">
            <mc:AlternateContent xmlns:mc="http://schemas.openxmlformats.org/markup-compatibility/2006">
              <mc:Choice xmlns:v="urn:schemas-microsoft-com:vml" Requires="v">
                <p:oleObj name="Equation" r:id="rId10" imgW="5079960" imgH="444240" progId="Equation.DSMT4">
                  <p:embed/>
                </p:oleObj>
              </mc:Choice>
              <mc:Fallback>
                <p:oleObj name="Equation" r:id="rId10" imgW="5079960" imgH="444240" progId="Equation.DSMT4">
                  <p:embed/>
                  <p:pic>
                    <p:nvPicPr>
                      <p:cNvPr id="11" name="Object 10">
                        <a:extLst>
                          <a:ext uri="{FF2B5EF4-FFF2-40B4-BE49-F238E27FC236}">
                            <a16:creationId xmlns:a16="http://schemas.microsoft.com/office/drawing/2014/main" id="{B955638E-B4F2-443B-BA5F-4E8E8E6BC2AE}"/>
                          </a:ext>
                        </a:extLst>
                      </p:cNvPr>
                      <p:cNvPicPr/>
                      <p:nvPr/>
                    </p:nvPicPr>
                    <p:blipFill>
                      <a:blip r:embed="rId11"/>
                      <a:stretch>
                        <a:fillRect/>
                      </a:stretch>
                    </p:blipFill>
                    <p:spPr>
                      <a:xfrm>
                        <a:off x="2117933" y="4508121"/>
                        <a:ext cx="6804025" cy="595313"/>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DAAB7D80-0C62-441E-AB3C-DEE260238F23}"/>
              </a:ext>
            </a:extLst>
          </p:cNvPr>
          <p:cNvGraphicFramePr>
            <a:graphicFrameLocks noChangeAspect="1"/>
          </p:cNvGraphicFramePr>
          <p:nvPr>
            <p:extLst>
              <p:ext uri="{D42A27DB-BD31-4B8C-83A1-F6EECF244321}">
                <p14:modId xmlns:p14="http://schemas.microsoft.com/office/powerpoint/2010/main" val="2525882258"/>
              </p:ext>
            </p:extLst>
          </p:nvPr>
        </p:nvGraphicFramePr>
        <p:xfrm>
          <a:off x="2117933" y="5875629"/>
          <a:ext cx="2790825" cy="595312"/>
        </p:xfrm>
        <a:graphic>
          <a:graphicData uri="http://schemas.openxmlformats.org/presentationml/2006/ole">
            <mc:AlternateContent xmlns:mc="http://schemas.openxmlformats.org/markup-compatibility/2006">
              <mc:Choice xmlns:v="urn:schemas-microsoft-com:vml" Requires="v">
                <p:oleObj name="Equation" r:id="rId12" imgW="2082600" imgH="444240" progId="Equation.DSMT4">
                  <p:embed/>
                </p:oleObj>
              </mc:Choice>
              <mc:Fallback>
                <p:oleObj name="Equation" r:id="rId12" imgW="2082600" imgH="444240" progId="Equation.DSMT4">
                  <p:embed/>
                  <p:pic>
                    <p:nvPicPr>
                      <p:cNvPr id="11" name="Object 10">
                        <a:extLst>
                          <a:ext uri="{FF2B5EF4-FFF2-40B4-BE49-F238E27FC236}">
                            <a16:creationId xmlns:a16="http://schemas.microsoft.com/office/drawing/2014/main" id="{B955638E-B4F2-443B-BA5F-4E8E8E6BC2AE}"/>
                          </a:ext>
                        </a:extLst>
                      </p:cNvPr>
                      <p:cNvPicPr/>
                      <p:nvPr/>
                    </p:nvPicPr>
                    <p:blipFill>
                      <a:blip r:embed="rId13"/>
                      <a:stretch>
                        <a:fillRect/>
                      </a:stretch>
                    </p:blipFill>
                    <p:spPr>
                      <a:xfrm>
                        <a:off x="2117933" y="5875629"/>
                        <a:ext cx="2790825" cy="595312"/>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EF8909FE-DAE8-4EBA-8D92-08A370593254}"/>
              </a:ext>
            </a:extLst>
          </p:cNvPr>
          <p:cNvGraphicFramePr>
            <a:graphicFrameLocks noChangeAspect="1"/>
          </p:cNvGraphicFramePr>
          <p:nvPr>
            <p:extLst>
              <p:ext uri="{D42A27DB-BD31-4B8C-83A1-F6EECF244321}">
                <p14:modId xmlns:p14="http://schemas.microsoft.com/office/powerpoint/2010/main" val="786494132"/>
              </p:ext>
            </p:extLst>
          </p:nvPr>
        </p:nvGraphicFramePr>
        <p:xfrm>
          <a:off x="4743036" y="5896592"/>
          <a:ext cx="3098800" cy="528638"/>
        </p:xfrm>
        <a:graphic>
          <a:graphicData uri="http://schemas.openxmlformats.org/presentationml/2006/ole">
            <mc:AlternateContent xmlns:mc="http://schemas.openxmlformats.org/markup-compatibility/2006">
              <mc:Choice xmlns:v="urn:schemas-microsoft-com:vml" Requires="v">
                <p:oleObj name="Equation" r:id="rId14" imgW="2311200" imgH="393480" progId="Equation.DSMT4">
                  <p:embed/>
                </p:oleObj>
              </mc:Choice>
              <mc:Fallback>
                <p:oleObj name="Equation" r:id="rId14" imgW="2311200" imgH="393480" progId="Equation.DSMT4">
                  <p:embed/>
                  <p:pic>
                    <p:nvPicPr>
                      <p:cNvPr id="15" name="Object 14">
                        <a:extLst>
                          <a:ext uri="{FF2B5EF4-FFF2-40B4-BE49-F238E27FC236}">
                            <a16:creationId xmlns:a16="http://schemas.microsoft.com/office/drawing/2014/main" id="{DAAB7D80-0C62-441E-AB3C-DEE260238F23}"/>
                          </a:ext>
                        </a:extLst>
                      </p:cNvPr>
                      <p:cNvPicPr/>
                      <p:nvPr/>
                    </p:nvPicPr>
                    <p:blipFill>
                      <a:blip r:embed="rId15"/>
                      <a:stretch>
                        <a:fillRect/>
                      </a:stretch>
                    </p:blipFill>
                    <p:spPr>
                      <a:xfrm>
                        <a:off x="4743036" y="5896592"/>
                        <a:ext cx="3098800" cy="528638"/>
                      </a:xfrm>
                      <a:prstGeom prst="rect">
                        <a:avLst/>
                      </a:prstGeom>
                    </p:spPr>
                  </p:pic>
                </p:oleObj>
              </mc:Fallback>
            </mc:AlternateContent>
          </a:graphicData>
        </a:graphic>
      </p:graphicFrame>
    </p:spTree>
    <p:extLst>
      <p:ext uri="{BB962C8B-B14F-4D97-AF65-F5344CB8AC3E}">
        <p14:creationId xmlns:p14="http://schemas.microsoft.com/office/powerpoint/2010/main" val="4152454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97B95-4F97-4F6B-B84F-A0EDB70A862E}"/>
              </a:ext>
            </a:extLst>
          </p:cNvPr>
          <p:cNvSpPr txBox="1">
            <a:spLocks/>
          </p:cNvSpPr>
          <p:nvPr/>
        </p:nvSpPr>
        <p:spPr>
          <a:xfrm>
            <a:off x="3800061" y="387059"/>
            <a:ext cx="5483087"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dirty="0">
                <a:latin typeface="+mn-lt"/>
              </a:rPr>
              <a:t>A.1 Coulomb’s Law</a:t>
            </a:r>
          </a:p>
        </p:txBody>
      </p:sp>
      <p:sp>
        <p:nvSpPr>
          <p:cNvPr id="3" name="TextBox 2">
            <a:extLst>
              <a:ext uri="{FF2B5EF4-FFF2-40B4-BE49-F238E27FC236}">
                <a16:creationId xmlns:a16="http://schemas.microsoft.com/office/drawing/2014/main" id="{47D7EA27-7DAD-4DDB-AF55-60F787E65470}"/>
              </a:ext>
            </a:extLst>
          </p:cNvPr>
          <p:cNvSpPr txBox="1"/>
          <p:nvPr/>
        </p:nvSpPr>
        <p:spPr>
          <a:xfrm>
            <a:off x="978603" y="994105"/>
            <a:ext cx="10863102" cy="923330"/>
          </a:xfrm>
          <a:prstGeom prst="rect">
            <a:avLst/>
          </a:prstGeom>
          <a:noFill/>
        </p:spPr>
        <p:txBody>
          <a:bodyPr wrap="none" rtlCol="0">
            <a:spAutoFit/>
          </a:bodyPr>
          <a:lstStyle/>
          <a:p>
            <a:r>
              <a:rPr lang="en-US" dirty="0"/>
              <a:t>Suppose we took a rubber rod, and charged it with a cloth, like was done in lab.  Then we’d have millions of </a:t>
            </a:r>
          </a:p>
          <a:p>
            <a:r>
              <a:rPr lang="en-US" dirty="0"/>
              <a:t>charges distributed all over the rod.  And say we wanted to calculate the field they all generate at some point.  We</a:t>
            </a:r>
          </a:p>
          <a:p>
            <a:r>
              <a:rPr lang="en-US" dirty="0"/>
              <a:t>would (</a:t>
            </a:r>
            <a:r>
              <a:rPr lang="en-US" i="1" dirty="0" err="1"/>
              <a:t>lit</a:t>
            </a:r>
            <a:r>
              <a:rPr lang="en-US" dirty="0" err="1"/>
              <a:t>rally</a:t>
            </a:r>
            <a:r>
              <a:rPr lang="en-US" dirty="0"/>
              <a:t>) have to add up millions of electric field vectors.  Not good.  But we </a:t>
            </a:r>
            <a:r>
              <a:rPr lang="en-US" i="1" dirty="0"/>
              <a:t>can</a:t>
            </a:r>
            <a:r>
              <a:rPr lang="en-US" dirty="0"/>
              <a:t> do this with calculus.  </a:t>
            </a:r>
          </a:p>
        </p:txBody>
      </p:sp>
      <p:graphicFrame>
        <p:nvGraphicFramePr>
          <p:cNvPr id="6" name="Object 5">
            <a:extLst>
              <a:ext uri="{FF2B5EF4-FFF2-40B4-BE49-F238E27FC236}">
                <a16:creationId xmlns:a16="http://schemas.microsoft.com/office/drawing/2014/main" id="{D2BC71F2-2015-4C5F-BCB2-03432DC73F50}"/>
              </a:ext>
            </a:extLst>
          </p:cNvPr>
          <p:cNvGraphicFramePr>
            <a:graphicFrameLocks noChangeAspect="1"/>
          </p:cNvGraphicFramePr>
          <p:nvPr>
            <p:extLst>
              <p:ext uri="{D42A27DB-BD31-4B8C-83A1-F6EECF244321}">
                <p14:modId xmlns:p14="http://schemas.microsoft.com/office/powerpoint/2010/main" val="88669571"/>
              </p:ext>
            </p:extLst>
          </p:nvPr>
        </p:nvGraphicFramePr>
        <p:xfrm>
          <a:off x="455073" y="1876000"/>
          <a:ext cx="3489257" cy="1845051"/>
        </p:xfrm>
        <a:graphic>
          <a:graphicData uri="http://schemas.openxmlformats.org/presentationml/2006/ole">
            <mc:AlternateContent xmlns:mc="http://schemas.openxmlformats.org/markup-compatibility/2006">
              <mc:Choice xmlns:v="urn:schemas-microsoft-com:vml" Requires="v">
                <p:oleObj name="Bitmap Image" r:id="rId2" imgW="3253680" imgH="1722240" progId="Paint.Picture">
                  <p:embed/>
                </p:oleObj>
              </mc:Choice>
              <mc:Fallback>
                <p:oleObj name="Bitmap Image" r:id="rId2" imgW="3253680" imgH="1722240" progId="Paint.Picture">
                  <p:embed/>
                  <p:pic>
                    <p:nvPicPr>
                      <p:cNvPr id="0" name="Object 1"/>
                      <p:cNvPicPr>
                        <a:picLocks noChangeAspect="1" noChangeArrowheads="1"/>
                      </p:cNvPicPr>
                      <p:nvPr/>
                    </p:nvPicPr>
                    <p:blipFill>
                      <a:blip r:embed="rId3"/>
                      <a:srcRect/>
                      <a:stretch>
                        <a:fillRect/>
                      </a:stretch>
                    </p:blipFill>
                    <p:spPr bwMode="auto">
                      <a:xfrm>
                        <a:off x="455073" y="1876000"/>
                        <a:ext cx="3489257" cy="1845051"/>
                      </a:xfrm>
                      <a:prstGeom prst="rect">
                        <a:avLst/>
                      </a:prstGeom>
                      <a:noFill/>
                    </p:spPr>
                  </p:pic>
                </p:oleObj>
              </mc:Fallback>
            </mc:AlternateContent>
          </a:graphicData>
        </a:graphic>
      </p:graphicFrame>
      <p:sp>
        <p:nvSpPr>
          <p:cNvPr id="17" name="Rectangle 18">
            <a:extLst>
              <a:ext uri="{FF2B5EF4-FFF2-40B4-BE49-F238E27FC236}">
                <a16:creationId xmlns:a16="http://schemas.microsoft.com/office/drawing/2014/main" id="{8BB4DEEE-9D68-45B4-80D2-42A767DA8349}"/>
              </a:ext>
            </a:extLst>
          </p:cNvPr>
          <p:cNvSpPr>
            <a:spLocks noChangeArrowheads="1"/>
          </p:cNvSpPr>
          <p:nvPr/>
        </p:nvSpPr>
        <p:spPr bwMode="auto">
          <a:xfrm>
            <a:off x="4631635" y="18669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5B2BFCEC-C544-4FDC-9847-1D4C87BA3093}"/>
              </a:ext>
            </a:extLst>
          </p:cNvPr>
          <p:cNvGraphicFramePr>
            <a:graphicFrameLocks noChangeAspect="1"/>
          </p:cNvGraphicFramePr>
          <p:nvPr>
            <p:extLst>
              <p:ext uri="{D42A27DB-BD31-4B8C-83A1-F6EECF244321}">
                <p14:modId xmlns:p14="http://schemas.microsoft.com/office/powerpoint/2010/main" val="4049845394"/>
              </p:ext>
            </p:extLst>
          </p:nvPr>
        </p:nvGraphicFramePr>
        <p:xfrm>
          <a:off x="359745" y="4862141"/>
          <a:ext cx="4639248" cy="1790905"/>
        </p:xfrm>
        <a:graphic>
          <a:graphicData uri="http://schemas.openxmlformats.org/presentationml/2006/ole">
            <mc:AlternateContent xmlns:mc="http://schemas.openxmlformats.org/markup-compatibility/2006">
              <mc:Choice xmlns:v="urn:schemas-microsoft-com:vml" Requires="v">
                <p:oleObj name="Bitmap Image" r:id="rId4" imgW="4046571" imgH="1561905" progId="Paint.Picture">
                  <p:embed/>
                </p:oleObj>
              </mc:Choice>
              <mc:Fallback>
                <p:oleObj name="Bitmap Image" r:id="rId4" imgW="4046571" imgH="1561905" progId="Paint.Picture">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745" y="4862141"/>
                        <a:ext cx="4639248" cy="1790905"/>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422F4C14-A75A-4CCE-B3F7-2664E4D13BC1}"/>
              </a:ext>
            </a:extLst>
          </p:cNvPr>
          <p:cNvSpPr txBox="1"/>
          <p:nvPr/>
        </p:nvSpPr>
        <p:spPr>
          <a:xfrm>
            <a:off x="5198695" y="4228143"/>
            <a:ext cx="5786901" cy="923330"/>
          </a:xfrm>
          <a:prstGeom prst="rect">
            <a:avLst/>
          </a:prstGeom>
          <a:noFill/>
        </p:spPr>
        <p:txBody>
          <a:bodyPr wrap="square" rtlCol="0">
            <a:spAutoFit/>
          </a:bodyPr>
          <a:lstStyle/>
          <a:p>
            <a:r>
              <a:rPr lang="en-US" dirty="0"/>
              <a:t>First we have to describe where the charges lie on the rod, where they’re bunched up and where they’re spread apart.  This is done via the linear charge density function, </a:t>
            </a:r>
            <a:r>
              <a:rPr lang="el-GR" dirty="0"/>
              <a:t>λ</a:t>
            </a:r>
            <a:r>
              <a:rPr lang="en-US" dirty="0"/>
              <a:t>(x).  </a:t>
            </a:r>
          </a:p>
        </p:txBody>
      </p:sp>
      <p:sp>
        <p:nvSpPr>
          <p:cNvPr id="21" name="TextBox 20">
            <a:extLst>
              <a:ext uri="{FF2B5EF4-FFF2-40B4-BE49-F238E27FC236}">
                <a16:creationId xmlns:a16="http://schemas.microsoft.com/office/drawing/2014/main" id="{30ABDAF4-99E7-42F4-8548-09831D6AB4C6}"/>
              </a:ext>
            </a:extLst>
          </p:cNvPr>
          <p:cNvSpPr txBox="1"/>
          <p:nvPr/>
        </p:nvSpPr>
        <p:spPr>
          <a:xfrm>
            <a:off x="694729" y="3913503"/>
            <a:ext cx="1239955" cy="338554"/>
          </a:xfrm>
          <a:prstGeom prst="rect">
            <a:avLst/>
          </a:prstGeom>
          <a:noFill/>
        </p:spPr>
        <p:txBody>
          <a:bodyPr wrap="none" rtlCol="0">
            <a:spAutoFit/>
          </a:bodyPr>
          <a:lstStyle/>
          <a:p>
            <a:r>
              <a:rPr lang="en-US" sz="1600" dirty="0"/>
              <a:t>spread apart</a:t>
            </a:r>
          </a:p>
        </p:txBody>
      </p:sp>
      <p:sp>
        <p:nvSpPr>
          <p:cNvPr id="22" name="TextBox 21">
            <a:extLst>
              <a:ext uri="{FF2B5EF4-FFF2-40B4-BE49-F238E27FC236}">
                <a16:creationId xmlns:a16="http://schemas.microsoft.com/office/drawing/2014/main" id="{DD61588B-94DF-4896-9B13-399440A8CC9A}"/>
              </a:ext>
            </a:extLst>
          </p:cNvPr>
          <p:cNvSpPr txBox="1"/>
          <p:nvPr/>
        </p:nvSpPr>
        <p:spPr>
          <a:xfrm>
            <a:off x="1850197" y="4275232"/>
            <a:ext cx="1172116" cy="338554"/>
          </a:xfrm>
          <a:prstGeom prst="rect">
            <a:avLst/>
          </a:prstGeom>
          <a:noFill/>
        </p:spPr>
        <p:txBody>
          <a:bodyPr wrap="none" rtlCol="0">
            <a:spAutoFit/>
          </a:bodyPr>
          <a:lstStyle/>
          <a:p>
            <a:r>
              <a:rPr lang="en-US" sz="1600" dirty="0"/>
              <a:t>bunched up</a:t>
            </a:r>
          </a:p>
        </p:txBody>
      </p:sp>
      <p:sp>
        <p:nvSpPr>
          <p:cNvPr id="23" name="TextBox 22">
            <a:extLst>
              <a:ext uri="{FF2B5EF4-FFF2-40B4-BE49-F238E27FC236}">
                <a16:creationId xmlns:a16="http://schemas.microsoft.com/office/drawing/2014/main" id="{EE551E81-E07A-42F4-800F-5398DEEBC0F0}"/>
              </a:ext>
            </a:extLst>
          </p:cNvPr>
          <p:cNvSpPr txBox="1"/>
          <p:nvPr/>
        </p:nvSpPr>
        <p:spPr>
          <a:xfrm>
            <a:off x="3180083" y="3913503"/>
            <a:ext cx="1239955" cy="338554"/>
          </a:xfrm>
          <a:prstGeom prst="rect">
            <a:avLst/>
          </a:prstGeom>
          <a:noFill/>
        </p:spPr>
        <p:txBody>
          <a:bodyPr wrap="none" rtlCol="0">
            <a:spAutoFit/>
          </a:bodyPr>
          <a:lstStyle/>
          <a:p>
            <a:r>
              <a:rPr lang="en-US" sz="1600" dirty="0"/>
              <a:t>spread apart</a:t>
            </a:r>
          </a:p>
        </p:txBody>
      </p:sp>
      <p:cxnSp>
        <p:nvCxnSpPr>
          <p:cNvPr id="25" name="Straight Arrow Connector 24">
            <a:extLst>
              <a:ext uri="{FF2B5EF4-FFF2-40B4-BE49-F238E27FC236}">
                <a16:creationId xmlns:a16="http://schemas.microsoft.com/office/drawing/2014/main" id="{3DBF5C85-7877-47C4-92DC-9DC3A429FFA0}"/>
              </a:ext>
            </a:extLst>
          </p:cNvPr>
          <p:cNvCxnSpPr>
            <a:cxnSpLocks/>
          </p:cNvCxnSpPr>
          <p:nvPr/>
        </p:nvCxnSpPr>
        <p:spPr>
          <a:xfrm>
            <a:off x="1186506" y="4358958"/>
            <a:ext cx="128200" cy="9324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9160EE6-5426-4484-A1A0-7E42F57680AC}"/>
              </a:ext>
            </a:extLst>
          </p:cNvPr>
          <p:cNvCxnSpPr>
            <a:cxnSpLocks/>
          </p:cNvCxnSpPr>
          <p:nvPr/>
        </p:nvCxnSpPr>
        <p:spPr>
          <a:xfrm flipH="1">
            <a:off x="2306815" y="4649941"/>
            <a:ext cx="2744" cy="5700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94D5FCE-B5BA-4639-BCA0-23746B83060D}"/>
              </a:ext>
            </a:extLst>
          </p:cNvPr>
          <p:cNvCxnSpPr>
            <a:cxnSpLocks/>
          </p:cNvCxnSpPr>
          <p:nvPr/>
        </p:nvCxnSpPr>
        <p:spPr>
          <a:xfrm flipH="1">
            <a:off x="3442211" y="4297043"/>
            <a:ext cx="311916" cy="11301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4B470D5-6CBD-462B-8BA8-97B030D1DED3}"/>
              </a:ext>
            </a:extLst>
          </p:cNvPr>
          <p:cNvSpPr txBox="1"/>
          <p:nvPr/>
        </p:nvSpPr>
        <p:spPr>
          <a:xfrm>
            <a:off x="5218032" y="5323225"/>
            <a:ext cx="6332759" cy="646331"/>
          </a:xfrm>
          <a:prstGeom prst="rect">
            <a:avLst/>
          </a:prstGeom>
          <a:noFill/>
        </p:spPr>
        <p:txBody>
          <a:bodyPr wrap="none" rtlCol="0">
            <a:spAutoFit/>
          </a:bodyPr>
          <a:lstStyle/>
          <a:p>
            <a:r>
              <a:rPr lang="en-US" dirty="0"/>
              <a:t>If the charge is evenly distributed along the wire, then </a:t>
            </a:r>
            <a:r>
              <a:rPr lang="el-GR" dirty="0"/>
              <a:t>λ</a:t>
            </a:r>
            <a:r>
              <a:rPr lang="en-US" dirty="0"/>
              <a:t> would be</a:t>
            </a:r>
          </a:p>
          <a:p>
            <a:r>
              <a:rPr lang="en-US" dirty="0"/>
              <a:t>simply q/L.  </a:t>
            </a:r>
          </a:p>
        </p:txBody>
      </p:sp>
    </p:spTree>
    <p:extLst>
      <p:ext uri="{BB962C8B-B14F-4D97-AF65-F5344CB8AC3E}">
        <p14:creationId xmlns:p14="http://schemas.microsoft.com/office/powerpoint/2010/main" val="986336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P spid="3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1400</TotalTime>
  <Words>1216</Words>
  <Application>Microsoft Office PowerPoint</Application>
  <PresentationFormat>Widescreen</PresentationFormat>
  <Paragraphs>84</Paragraphs>
  <Slides>14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21" baseType="lpstr">
      <vt:lpstr>Arial</vt:lpstr>
      <vt:lpstr>Calibri</vt:lpstr>
      <vt:lpstr>Calibri Light</vt:lpstr>
      <vt:lpstr>Cambria Math</vt:lpstr>
      <vt:lpstr>Office Theme</vt:lpstr>
      <vt:lpstr>Bitmap Image</vt:lpstr>
      <vt:lpstr>Equation</vt:lpstr>
      <vt:lpstr>A.1 Coulomb’s Law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 Coulomb’s Law</dc:title>
  <dc:creator>Andrew Douglas</dc:creator>
  <cp:lastModifiedBy>Andrew Douglas</cp:lastModifiedBy>
  <cp:revision>77</cp:revision>
  <dcterms:created xsi:type="dcterms:W3CDTF">2018-04-14T03:09:20Z</dcterms:created>
  <dcterms:modified xsi:type="dcterms:W3CDTF">2026-01-10T16:05:12Z</dcterms:modified>
</cp:coreProperties>
</file>